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33"/>
  </p:notesMasterIdLst>
  <p:sldIdLst>
    <p:sldId id="414" r:id="rId2"/>
    <p:sldId id="383" r:id="rId3"/>
    <p:sldId id="479" r:id="rId4"/>
    <p:sldId id="462" r:id="rId5"/>
    <p:sldId id="453" r:id="rId6"/>
    <p:sldId id="454" r:id="rId7"/>
    <p:sldId id="418" r:id="rId8"/>
    <p:sldId id="496" r:id="rId9"/>
    <p:sldId id="261" r:id="rId10"/>
    <p:sldId id="464" r:id="rId11"/>
    <p:sldId id="452" r:id="rId12"/>
    <p:sldId id="342" r:id="rId13"/>
    <p:sldId id="456" r:id="rId14"/>
    <p:sldId id="457" r:id="rId15"/>
    <p:sldId id="458" r:id="rId16"/>
    <p:sldId id="488" r:id="rId17"/>
    <p:sldId id="356" r:id="rId18"/>
    <p:sldId id="480" r:id="rId19"/>
    <p:sldId id="469" r:id="rId20"/>
    <p:sldId id="468" r:id="rId21"/>
    <p:sldId id="471" r:id="rId22"/>
    <p:sldId id="495" r:id="rId23"/>
    <p:sldId id="470" r:id="rId24"/>
    <p:sldId id="489" r:id="rId25"/>
    <p:sldId id="491" r:id="rId26"/>
    <p:sldId id="459" r:id="rId27"/>
    <p:sldId id="417" r:id="rId28"/>
    <p:sldId id="344" r:id="rId29"/>
    <p:sldId id="449" r:id="rId30"/>
    <p:sldId id="349" r:id="rId31"/>
    <p:sldId id="30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4712"/>
  </p:normalViewPr>
  <p:slideViewPr>
    <p:cSldViewPr snapToGrid="0" snapToObjects="1" showGuides="1">
      <p:cViewPr varScale="1">
        <p:scale>
          <a:sx n="73" d="100"/>
          <a:sy n="73" d="100"/>
        </p:scale>
        <p:origin x="62" y="3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40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FAE5F-FC7A-B945-8895-6AC8788AB220}" type="datetimeFigureOut">
              <a:rPr lang="en-US" smtClean="0"/>
              <a:t>8/6/2018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D6A5A-13AD-A147-9E11-BED0BB9E4587}" type="slidenum">
              <a:rPr lang="en-US" smtClean="0"/>
              <a:t>‹#›</a:t>
            </a:fld>
            <a:endParaRPr lang="en-US"/>
          </a:p>
        </p:txBody>
      </p:sp>
    </p:spTree>
    <p:extLst>
      <p:ext uri="{BB962C8B-B14F-4D97-AF65-F5344CB8AC3E}">
        <p14:creationId xmlns:p14="http://schemas.microsoft.com/office/powerpoint/2010/main" val="37434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727495-5523-8248-B3F1-C9DB45B95BA8}" type="slidenum">
              <a:rPr lang="en-US" smtClean="0"/>
              <a:t>3</a:t>
            </a:fld>
            <a:endParaRPr lang="en-US"/>
          </a:p>
        </p:txBody>
      </p:sp>
    </p:spTree>
    <p:extLst>
      <p:ext uri="{BB962C8B-B14F-4D97-AF65-F5344CB8AC3E}">
        <p14:creationId xmlns:p14="http://schemas.microsoft.com/office/powerpoint/2010/main" val="174903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E29C-187B-C744-995E-54DBBDB4713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9A60F0C-1165-4D4B-B66D-11581B05A6D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1E02EEC-22C4-3746-8A6B-C7279299DCC3}"/>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5" name="Footer Placeholder 4">
            <a:extLst>
              <a:ext uri="{FF2B5EF4-FFF2-40B4-BE49-F238E27FC236}">
                <a16:creationId xmlns:a16="http://schemas.microsoft.com/office/drawing/2014/main" id="{635E490D-9410-9C41-91DD-86E97F7BE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78B6F-54A0-8A41-B37E-F1D15DED78F3}"/>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032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ADD57-A227-C348-8174-38A65F17A1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E6B816-2926-0A44-AF9A-4C6301D1FB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18EB0-28FD-6043-A006-55B06EA79016}"/>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5" name="Footer Placeholder 4">
            <a:extLst>
              <a:ext uri="{FF2B5EF4-FFF2-40B4-BE49-F238E27FC236}">
                <a16:creationId xmlns:a16="http://schemas.microsoft.com/office/drawing/2014/main" id="{D76FAFE3-5455-A54F-9955-92F6B616F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9B1D3-D6DE-1947-B87E-86CDEF88619D}"/>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0248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4119F4-3AA8-2544-8BC9-AC018832525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72F0E-3525-C347-A428-EEEC4EBDBBD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C4A3A4-0FF7-684F-A44E-71D4A68AB355}"/>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5" name="Footer Placeholder 4">
            <a:extLst>
              <a:ext uri="{FF2B5EF4-FFF2-40B4-BE49-F238E27FC236}">
                <a16:creationId xmlns:a16="http://schemas.microsoft.com/office/drawing/2014/main" id="{FD129DEE-90F3-664C-A9FB-BAE6A04FD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1E9A8-0649-7140-8530-82252E155395}"/>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52213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60B9-4100-490B-A362-6D80910494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2C6E48-98D9-4904-A75F-3AD5DB0A7A7B}"/>
              </a:ext>
            </a:extLst>
          </p:cNvPr>
          <p:cNvSpPr>
            <a:spLocks noGrp="1"/>
          </p:cNvSpPr>
          <p:nvPr>
            <p:ph type="dt" sz="half" idx="10"/>
          </p:nvPr>
        </p:nvSpPr>
        <p:spPr>
          <a:xfrm>
            <a:off x="548523" y="6082973"/>
            <a:ext cx="2057400" cy="365125"/>
          </a:xfrm>
        </p:spPr>
        <p:txBody>
          <a:bodyPr/>
          <a:lstStyle/>
          <a:p>
            <a:fld id="{5532BD43-C782-4396-9D13-BB99B59E443B}" type="datetimeFigureOut">
              <a:rPr lang="en-US" smtClean="0"/>
              <a:t>8/6/2018</a:t>
            </a:fld>
            <a:endParaRPr lang="en-US"/>
          </a:p>
        </p:txBody>
      </p:sp>
      <p:sp>
        <p:nvSpPr>
          <p:cNvPr id="5" name="Slide Number Placeholder 4">
            <a:extLst>
              <a:ext uri="{FF2B5EF4-FFF2-40B4-BE49-F238E27FC236}">
                <a16:creationId xmlns:a16="http://schemas.microsoft.com/office/drawing/2014/main" id="{1BCFFD8A-32E5-40B9-AA39-C6D172B90B26}"/>
              </a:ext>
            </a:extLst>
          </p:cNvPr>
          <p:cNvSpPr>
            <a:spLocks noGrp="1"/>
          </p:cNvSpPr>
          <p:nvPr>
            <p:ph type="sldNum" sz="quarter" idx="12"/>
          </p:nvPr>
        </p:nvSpPr>
        <p:spPr>
          <a:xfrm>
            <a:off x="2940278" y="6082973"/>
            <a:ext cx="573268" cy="365125"/>
          </a:xfrm>
        </p:spPr>
        <p:txBody>
          <a:bodyPr/>
          <a:lstStyle/>
          <a:p>
            <a:fld id="{283C63E4-F9BE-C24A-B4FF-309EB18BA564}" type="slidenum">
              <a:rPr lang="en-US" smtClean="0"/>
              <a:pPr/>
              <a:t>‹#›</a:t>
            </a:fld>
            <a:endParaRPr lang="en-US"/>
          </a:p>
        </p:txBody>
      </p:sp>
      <p:pic>
        <p:nvPicPr>
          <p:cNvPr id="6" name="Picture 10" descr="Yellow Sun with organization name in blue encircling icons symbolizing tornadoes, earthquakes, hurricanes and thunderstorms." title="Partnership for Inclusive Disaster Strategies Logo">
            <a:extLst>
              <a:ext uri="{FF2B5EF4-FFF2-40B4-BE49-F238E27FC236}">
                <a16:creationId xmlns:a16="http://schemas.microsoft.com/office/drawing/2014/main" id="{E87A8A89-7BDB-4D66-9AC5-02F785A41381}"/>
              </a:ext>
            </a:extLst>
          </p:cNvPr>
          <p:cNvPicPr>
            <a:picLocks noChangeAspect="1"/>
          </p:cNvPicPr>
          <p:nvPr userDrawn="1"/>
        </p:nvPicPr>
        <p:blipFill>
          <a:blip r:embed="rId2"/>
          <a:stretch>
            <a:fillRect/>
          </a:stretch>
        </p:blipFill>
        <p:spPr bwMode="auto">
          <a:xfrm>
            <a:off x="7700617" y="5656082"/>
            <a:ext cx="1102937" cy="110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867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60B9-4100-490B-A362-6D809104942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72C6E48-98D9-4904-A75F-3AD5DB0A7A7B}"/>
              </a:ext>
            </a:extLst>
          </p:cNvPr>
          <p:cNvSpPr>
            <a:spLocks noGrp="1"/>
          </p:cNvSpPr>
          <p:nvPr>
            <p:ph type="dt" sz="half" idx="10"/>
          </p:nvPr>
        </p:nvSpPr>
        <p:spPr>
          <a:xfrm>
            <a:off x="548523" y="6082973"/>
            <a:ext cx="2057400" cy="365125"/>
          </a:xfrm>
        </p:spPr>
        <p:txBody>
          <a:bodyPr/>
          <a:lstStyle/>
          <a:p>
            <a:fld id="{5532BD43-C782-4396-9D13-BB99B59E443B}" type="datetimeFigureOut">
              <a:rPr lang="en-US" smtClean="0"/>
              <a:t>8/6/2018</a:t>
            </a:fld>
            <a:endParaRPr lang="en-US"/>
          </a:p>
        </p:txBody>
      </p:sp>
      <p:sp>
        <p:nvSpPr>
          <p:cNvPr id="5" name="Slide Number Placeholder 4">
            <a:extLst>
              <a:ext uri="{FF2B5EF4-FFF2-40B4-BE49-F238E27FC236}">
                <a16:creationId xmlns:a16="http://schemas.microsoft.com/office/drawing/2014/main" id="{1BCFFD8A-32E5-40B9-AA39-C6D172B90B26}"/>
              </a:ext>
            </a:extLst>
          </p:cNvPr>
          <p:cNvSpPr>
            <a:spLocks noGrp="1"/>
          </p:cNvSpPr>
          <p:nvPr>
            <p:ph type="sldNum" sz="quarter" idx="12"/>
          </p:nvPr>
        </p:nvSpPr>
        <p:spPr>
          <a:xfrm>
            <a:off x="2940278" y="6082973"/>
            <a:ext cx="573268" cy="365125"/>
          </a:xfrm>
        </p:spPr>
        <p:txBody>
          <a:bodyPr/>
          <a:lstStyle/>
          <a:p>
            <a:fld id="{283C63E4-F9BE-C24A-B4FF-309EB18BA564}" type="slidenum">
              <a:rPr lang="en-US" smtClean="0"/>
              <a:pPr/>
              <a:t>‹#›</a:t>
            </a:fld>
            <a:endParaRPr lang="en-US" dirty="0"/>
          </a:p>
        </p:txBody>
      </p:sp>
      <p:pic>
        <p:nvPicPr>
          <p:cNvPr id="6" name="Picture 10">
            <a:extLst>
              <a:ext uri="{FF2B5EF4-FFF2-40B4-BE49-F238E27FC236}">
                <a16:creationId xmlns:a16="http://schemas.microsoft.com/office/drawing/2014/main" id="{E87A8A89-7BDB-4D66-9AC5-02F785A413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7517" y="5656082"/>
            <a:ext cx="1549138" cy="110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54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3A7E-48E9-4FB6-8E13-FFA2BA2CC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B9DD33-9BC9-4349-A763-2DEC2D642FBF}"/>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4" name="Footer Placeholder 3">
            <a:extLst>
              <a:ext uri="{FF2B5EF4-FFF2-40B4-BE49-F238E27FC236}">
                <a16:creationId xmlns:a16="http://schemas.microsoft.com/office/drawing/2014/main" id="{7ECC1FDA-0298-4DE8-82FE-8299C81B21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3EE127-F255-4C5F-BDBB-1FC1742756C3}"/>
              </a:ext>
            </a:extLst>
          </p:cNvPr>
          <p:cNvSpPr>
            <a:spLocks noGrp="1"/>
          </p:cNvSpPr>
          <p:nvPr>
            <p:ph type="sldNum" sz="quarter" idx="12"/>
          </p:nvPr>
        </p:nvSpPr>
        <p:spPr/>
        <p:txBody>
          <a:body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235316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1B6D-17CB-B34E-9350-4343585B6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07162-8782-4E48-9BC8-FD1002AC3D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E5240-00A0-F94B-8980-90446D168BE1}"/>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5" name="Footer Placeholder 4">
            <a:extLst>
              <a:ext uri="{FF2B5EF4-FFF2-40B4-BE49-F238E27FC236}">
                <a16:creationId xmlns:a16="http://schemas.microsoft.com/office/drawing/2014/main" id="{7EECEC25-1E3F-8245-98FB-00F30F964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5C164-7D57-5A45-AFB6-925A89AEB8D1}"/>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18875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7FFF-EA6C-A740-B38D-03D262E8F35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4435AD5-67E7-0841-9B71-C849CF0F4EC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66D79E-AB10-3341-93F3-70BD6C4F9FF4}"/>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5" name="Footer Placeholder 4">
            <a:extLst>
              <a:ext uri="{FF2B5EF4-FFF2-40B4-BE49-F238E27FC236}">
                <a16:creationId xmlns:a16="http://schemas.microsoft.com/office/drawing/2014/main" id="{EBD2C53B-54F4-0A43-8320-6064CB3C0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82584-3022-C140-B50E-7E3E900F519D}"/>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78593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264D9-7E9F-3C42-AB94-56F915624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11727F-4A39-C84D-A2A4-4F23F3B9120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25FA7-DFAB-8944-9374-0A76287E572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194C8-5829-6148-9919-9AF1A7CFE2A1}"/>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6" name="Footer Placeholder 5">
            <a:extLst>
              <a:ext uri="{FF2B5EF4-FFF2-40B4-BE49-F238E27FC236}">
                <a16:creationId xmlns:a16="http://schemas.microsoft.com/office/drawing/2014/main" id="{C402602C-097B-2146-9759-1A91B42D7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094901-44DD-B346-A812-55C3B5CC0746}"/>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06537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6CAE9-1C45-5C45-9BB2-EEA0834CE3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34F03C-8756-B84D-B731-60251ABF473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5C58217-15F7-814C-B51D-FB008178D99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1F6CE5-00FF-DA46-B0E7-05C31E61FD9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E0954DE6-6DBD-7549-988F-C02CC5E11E8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B5EA3-B34C-CE47-BB57-7BC16AC64852}"/>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8" name="Footer Placeholder 7">
            <a:extLst>
              <a:ext uri="{FF2B5EF4-FFF2-40B4-BE49-F238E27FC236}">
                <a16:creationId xmlns:a16="http://schemas.microsoft.com/office/drawing/2014/main" id="{22EAFA78-3519-7F4F-A8D8-54538E987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E5ABE-759C-8348-A3D8-73F804975B70}"/>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894964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6310-B443-2C4E-AC55-3823BB910A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A6A6D-235B-2943-9565-DCCDC6639460}"/>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4" name="Footer Placeholder 3">
            <a:extLst>
              <a:ext uri="{FF2B5EF4-FFF2-40B4-BE49-F238E27FC236}">
                <a16:creationId xmlns:a16="http://schemas.microsoft.com/office/drawing/2014/main" id="{E5D6C9D3-2757-9F45-9B9C-6DB60FED0C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1A745B-431E-7B4E-9E63-74F3E83C53FB}"/>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6327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1C3CF6-15CB-4246-9324-1B211E0E5D65}"/>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3" name="Footer Placeholder 2">
            <a:extLst>
              <a:ext uri="{FF2B5EF4-FFF2-40B4-BE49-F238E27FC236}">
                <a16:creationId xmlns:a16="http://schemas.microsoft.com/office/drawing/2014/main" id="{2BCFE957-3C95-584F-BEAC-DEB49017A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581A18-6635-8342-A8A5-0DB7B3E81AC0}"/>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89813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AD05-20C3-2D47-8729-1C14AB81575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BD2C406-1C86-DC43-B263-E5905ECFC4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FE94B4-1CED-274F-8F0B-3203D2188C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5297F87-C4DD-8343-82B8-1D796FA22F37}"/>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6" name="Footer Placeholder 5">
            <a:extLst>
              <a:ext uri="{FF2B5EF4-FFF2-40B4-BE49-F238E27FC236}">
                <a16:creationId xmlns:a16="http://schemas.microsoft.com/office/drawing/2014/main" id="{3C873E54-83BD-5746-8199-2ECCFE1F9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E553B-B64E-C544-BBC3-88BBD56C96DE}"/>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01280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D257-A84F-AA46-8641-EC06E487D7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7C4B6B1-C6DE-1048-BBC1-D4E9A926CCC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EC89012-B720-EE4D-847E-5197F6790A4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ACE3FDA-1148-B849-A1FB-39B42C1D44E0}"/>
              </a:ext>
            </a:extLst>
          </p:cNvPr>
          <p:cNvSpPr>
            <a:spLocks noGrp="1"/>
          </p:cNvSpPr>
          <p:nvPr>
            <p:ph type="dt" sz="half" idx="10"/>
          </p:nvPr>
        </p:nvSpPr>
        <p:spPr/>
        <p:txBody>
          <a:bodyPr/>
          <a:lstStyle/>
          <a:p>
            <a:fld id="{5532BD43-C782-4396-9D13-BB99B59E443B}" type="datetimeFigureOut">
              <a:rPr lang="en-US" smtClean="0"/>
              <a:t>8/6/2018</a:t>
            </a:fld>
            <a:endParaRPr lang="en-US"/>
          </a:p>
        </p:txBody>
      </p:sp>
      <p:sp>
        <p:nvSpPr>
          <p:cNvPr id="6" name="Footer Placeholder 5">
            <a:extLst>
              <a:ext uri="{FF2B5EF4-FFF2-40B4-BE49-F238E27FC236}">
                <a16:creationId xmlns:a16="http://schemas.microsoft.com/office/drawing/2014/main" id="{BC429CD2-34AA-A04E-8F9D-AECF39E7E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1493E-9CC2-244B-AD4D-DE27FB6A0BC6}"/>
              </a:ext>
            </a:extLst>
          </p:cNvPr>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2832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D4644-28D1-BA44-966C-517B37905A2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571538-9A12-044B-A5F4-809FAF454E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393A1-489F-9C46-BE04-388FEB55343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32BD43-C782-4396-9D13-BB99B59E443B}" type="datetimeFigureOut">
              <a:rPr lang="en-US" smtClean="0"/>
              <a:t>8/6/2018</a:t>
            </a:fld>
            <a:endParaRPr lang="en-US"/>
          </a:p>
        </p:txBody>
      </p:sp>
      <p:sp>
        <p:nvSpPr>
          <p:cNvPr id="5" name="Footer Placeholder 4">
            <a:extLst>
              <a:ext uri="{FF2B5EF4-FFF2-40B4-BE49-F238E27FC236}">
                <a16:creationId xmlns:a16="http://schemas.microsoft.com/office/drawing/2014/main" id="{36CF8A97-06C3-3B46-B2CD-2AD9C92C99B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790BA-57C7-B441-9206-9E845F077A4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9492889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74" r:id="rId13"/>
    <p:sldLayoutId id="214748367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isasterstrategie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y1SpBhpUUbk"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s://www.facebook.com/rootedinrights/videos/1530404470381837/" TargetMode="External"/><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isasterstrategies.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chemeClr val="tx1"/>
              </a:solidFill>
            </a:endParaRPr>
          </a:p>
        </p:txBody>
      </p:sp>
      <p:sp>
        <p:nvSpPr>
          <p:cNvPr id="7" name="Title 1"/>
          <p:cNvSpPr txBox="1">
            <a:spLocks/>
          </p:cNvSpPr>
          <p:nvPr/>
        </p:nvSpPr>
        <p:spPr>
          <a:xfrm>
            <a:off x="490653" y="5923816"/>
            <a:ext cx="8229600" cy="8980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400" b="0" u="sng" dirty="0">
                <a:solidFill>
                  <a:srgbClr val="2F5597"/>
                </a:solidFill>
                <a:hlinkClick r:id="rId2"/>
              </a:rPr>
              <a:t>Marcie Roth, June Kailes and Melissa Marshall, J.D.</a:t>
            </a:r>
          </a:p>
          <a:p>
            <a:r>
              <a:rPr lang="en-US" sz="2000" b="0" dirty="0">
                <a:solidFill>
                  <a:srgbClr val="2F5597"/>
                </a:solidFill>
                <a:hlinkClick r:id="rId2"/>
              </a:rPr>
              <a:t>www.disasterstrategies.org</a:t>
            </a:r>
            <a:r>
              <a:rPr lang="en-US" sz="2000" b="0" dirty="0">
                <a:solidFill>
                  <a:srgbClr val="2F5597"/>
                </a:solidFill>
              </a:rPr>
              <a:t> </a:t>
            </a:r>
          </a:p>
        </p:txBody>
      </p:sp>
      <p:pic>
        <p:nvPicPr>
          <p:cNvPr id="4" name="Picture 3" descr="Partnership for Inclusive Disaster Strategies Logo with the name of the organization and a sun with 4 disaster icons depicted within the body of the sun. &#10;">
            <a:extLst>
              <a:ext uri="{FF2B5EF4-FFF2-40B4-BE49-F238E27FC236}">
                <a16:creationId xmlns:a16="http://schemas.microsoft.com/office/drawing/2014/main" id="{12EFCBBF-C3C6-4E46-BF03-5449D2A65543}"/>
              </a:ext>
            </a:extLst>
          </p:cNvPr>
          <p:cNvPicPr>
            <a:picLocks noChangeAspect="1"/>
          </p:cNvPicPr>
          <p:nvPr/>
        </p:nvPicPr>
        <p:blipFill>
          <a:blip r:embed="rId3"/>
          <a:stretch>
            <a:fillRect/>
          </a:stretch>
        </p:blipFill>
        <p:spPr>
          <a:xfrm>
            <a:off x="964097" y="3437802"/>
            <a:ext cx="6735298" cy="1524355"/>
          </a:xfrm>
          <a:prstGeom prst="rect">
            <a:avLst/>
          </a:prstGeom>
        </p:spPr>
      </p:pic>
      <p:sp>
        <p:nvSpPr>
          <p:cNvPr id="5" name="Rectangle 4">
            <a:extLst>
              <a:ext uri="{FF2B5EF4-FFF2-40B4-BE49-F238E27FC236}">
                <a16:creationId xmlns:a16="http://schemas.microsoft.com/office/drawing/2014/main" id="{A4A0884F-0BAB-7546-9B68-C4143A38A630}"/>
              </a:ext>
            </a:extLst>
          </p:cNvPr>
          <p:cNvSpPr/>
          <p:nvPr/>
        </p:nvSpPr>
        <p:spPr>
          <a:xfrm>
            <a:off x="304477" y="415535"/>
            <a:ext cx="8296506" cy="2369880"/>
          </a:xfrm>
          <a:prstGeom prst="rect">
            <a:avLst/>
          </a:prstGeom>
        </p:spPr>
        <p:txBody>
          <a:bodyPr wrap="square">
            <a:spAutoFit/>
          </a:bodyPr>
          <a:lstStyle/>
          <a:p>
            <a:pPr algn="ctr"/>
            <a:r>
              <a:rPr lang="en-US" sz="2800" b="1" dirty="0"/>
              <a:t>Getting it Wrong: </a:t>
            </a:r>
          </a:p>
          <a:p>
            <a:pPr algn="ctr"/>
            <a:r>
              <a:rPr lang="en-US" sz="2800" b="1" dirty="0"/>
              <a:t>An Indictment with a Blueprint for Getting It Right </a:t>
            </a:r>
            <a:endParaRPr lang="en-US" sz="2800" dirty="0"/>
          </a:p>
          <a:p>
            <a:pPr algn="ctr"/>
            <a:br>
              <a:rPr lang="en-US" sz="2400" dirty="0"/>
            </a:br>
            <a:r>
              <a:rPr lang="en-US" sz="2400" b="1" i="1" dirty="0"/>
              <a:t>Disability Rights, Obligations and Responsibilities Before, During and After Disasters</a:t>
            </a:r>
            <a:endParaRPr lang="en-US" dirty="0"/>
          </a:p>
          <a:p>
            <a:pPr algn="ctr"/>
            <a:r>
              <a:rPr lang="en-US" sz="2000" i="1" dirty="0"/>
              <a:t>Edition 1, May 2018</a:t>
            </a:r>
            <a:endParaRPr lang="en-US" sz="5400" u="sng" dirty="0"/>
          </a:p>
        </p:txBody>
      </p:sp>
    </p:spTree>
    <p:extLst>
      <p:ext uri="{BB962C8B-B14F-4D97-AF65-F5344CB8AC3E}">
        <p14:creationId xmlns:p14="http://schemas.microsoft.com/office/powerpoint/2010/main" val="267858038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4" name="Rectangle 3">
            <a:extLst>
              <a:ext uri="{FF2B5EF4-FFF2-40B4-BE49-F238E27FC236}">
                <a16:creationId xmlns:a16="http://schemas.microsoft.com/office/drawing/2014/main" id="{375B788E-8A6F-3B4C-9FA0-4D918E665069}"/>
              </a:ext>
            </a:extLst>
          </p:cNvPr>
          <p:cNvSpPr/>
          <p:nvPr/>
        </p:nvSpPr>
        <p:spPr>
          <a:xfrm>
            <a:off x="1339356" y="2264931"/>
            <a:ext cx="5158409" cy="3185487"/>
          </a:xfrm>
          <a:prstGeom prst="rect">
            <a:avLst/>
          </a:prstGeom>
        </p:spPr>
        <p:txBody>
          <a:bodyPr wrap="square">
            <a:spAutoFit/>
          </a:bodyPr>
          <a:lstStyle/>
          <a:p>
            <a:r>
              <a:rPr lang="en-US" sz="2800" dirty="0"/>
              <a:t>Background</a:t>
            </a:r>
          </a:p>
          <a:p>
            <a:endParaRPr lang="en-US" sz="2800" dirty="0"/>
          </a:p>
          <a:p>
            <a:pPr marL="285750" indent="-285750">
              <a:spcBef>
                <a:spcPts val="600"/>
              </a:spcBef>
              <a:buFont typeface="Arial" panose="020B0604020202020204" pitchFamily="34" charset="0"/>
              <a:buChar char="•"/>
            </a:pPr>
            <a:r>
              <a:rPr lang="en-US" sz="2400" dirty="0"/>
              <a:t>What is an After-Action Report</a:t>
            </a:r>
          </a:p>
          <a:p>
            <a:pPr marL="285750" indent="-285750">
              <a:spcBef>
                <a:spcPts val="600"/>
              </a:spcBef>
              <a:buFont typeface="Arial" panose="020B0604020202020204" pitchFamily="34" charset="0"/>
              <a:buChar char="•"/>
            </a:pPr>
            <a:r>
              <a:rPr lang="en-US" sz="2400" dirty="0"/>
              <a:t>Intent</a:t>
            </a:r>
          </a:p>
          <a:p>
            <a:pPr marL="285750" indent="-285750">
              <a:spcBef>
                <a:spcPts val="600"/>
              </a:spcBef>
              <a:buFont typeface="Arial" panose="020B0604020202020204" pitchFamily="34" charset="0"/>
              <a:buChar char="•"/>
            </a:pPr>
            <a:r>
              <a:rPr lang="en-US" sz="2400" dirty="0"/>
              <a:t>Authors</a:t>
            </a:r>
          </a:p>
          <a:p>
            <a:pPr marL="285750" indent="-285750">
              <a:spcBef>
                <a:spcPts val="600"/>
              </a:spcBef>
              <a:buFont typeface="Arial" panose="020B0604020202020204" pitchFamily="34" charset="0"/>
              <a:buChar char="•"/>
            </a:pPr>
            <a:r>
              <a:rPr lang="en-US" sz="2400" dirty="0"/>
              <a:t>Key Informants</a:t>
            </a:r>
          </a:p>
          <a:p>
            <a:pPr marL="285750" indent="-285750">
              <a:spcBef>
                <a:spcPts val="600"/>
              </a:spcBef>
              <a:buFont typeface="Arial" panose="020B0604020202020204" pitchFamily="34" charset="0"/>
              <a:buChar char="•"/>
            </a:pPr>
            <a:r>
              <a:rPr lang="en-US" sz="2400" dirty="0"/>
              <a:t>Funder</a:t>
            </a:r>
          </a:p>
        </p:txBody>
      </p:sp>
      <p:sp>
        <p:nvSpPr>
          <p:cNvPr id="6" name="Title 4">
            <a:extLst>
              <a:ext uri="{FF2B5EF4-FFF2-40B4-BE49-F238E27FC236}">
                <a16:creationId xmlns:a16="http://schemas.microsoft.com/office/drawing/2014/main" id="{6399F3B6-3662-44F3-8756-96E99B0D0CED}"/>
              </a:ext>
            </a:extLst>
          </p:cNvPr>
          <p:cNvSpPr>
            <a:spLocks noGrp="1"/>
          </p:cNvSpPr>
          <p:nvPr>
            <p:ph type="title"/>
          </p:nvPr>
        </p:nvSpPr>
        <p:spPr>
          <a:xfrm>
            <a:off x="603861" y="428689"/>
            <a:ext cx="7886700" cy="673247"/>
          </a:xfrm>
        </p:spPr>
        <p:txBody>
          <a:bodyPr vert="horz" lIns="91440" tIns="45720" rIns="91440" bIns="45720" rtlCol="0" anchor="t">
            <a:normAutofit/>
          </a:bodyPr>
          <a:lstStyle/>
          <a:p>
            <a:pPr algn="ctr" defTabSz="914400"/>
            <a:r>
              <a:rPr lang="en-US" sz="3600" dirty="0">
                <a:solidFill>
                  <a:srgbClr val="2F5597"/>
                </a:solidFill>
                <a:latin typeface="+mn-lt"/>
              </a:rPr>
              <a:t>After Action Report</a:t>
            </a:r>
          </a:p>
        </p:txBody>
      </p:sp>
    </p:spTree>
    <p:extLst>
      <p:ext uri="{BB962C8B-B14F-4D97-AF65-F5344CB8AC3E}">
        <p14:creationId xmlns:p14="http://schemas.microsoft.com/office/powerpoint/2010/main" val="428682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603861" y="428689"/>
            <a:ext cx="7886700" cy="673247"/>
          </a:xfrm>
        </p:spPr>
        <p:txBody>
          <a:bodyPr vert="horz" lIns="91440" tIns="45720" rIns="91440" bIns="45720" rtlCol="0" anchor="t">
            <a:normAutofit/>
          </a:bodyPr>
          <a:lstStyle/>
          <a:p>
            <a:pPr algn="ctr" defTabSz="914400"/>
            <a:r>
              <a:rPr lang="en-US" sz="3600" dirty="0">
                <a:solidFill>
                  <a:srgbClr val="2F5597"/>
                </a:solidFill>
                <a:latin typeface="+mn-lt"/>
              </a:rPr>
              <a:t>After Action Report</a:t>
            </a: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2" name="Rectangle 1">
            <a:extLst>
              <a:ext uri="{FF2B5EF4-FFF2-40B4-BE49-F238E27FC236}">
                <a16:creationId xmlns:a16="http://schemas.microsoft.com/office/drawing/2014/main" id="{FE26F124-C5AF-454C-B0DB-4F1E48742E3C}"/>
              </a:ext>
            </a:extLst>
          </p:cNvPr>
          <p:cNvSpPr/>
          <p:nvPr/>
        </p:nvSpPr>
        <p:spPr>
          <a:xfrm>
            <a:off x="366593" y="1417629"/>
            <a:ext cx="8678015" cy="4847481"/>
          </a:xfrm>
          <a:prstGeom prst="rect">
            <a:avLst/>
          </a:prstGeom>
        </p:spPr>
        <p:txBody>
          <a:bodyPr wrap="square">
            <a:spAutoFit/>
          </a:bodyPr>
          <a:lstStyle/>
          <a:p>
            <a:pPr fontAlgn="base"/>
            <a:r>
              <a:rPr lang="en-US" sz="2400" dirty="0"/>
              <a:t>Interviews with key informants with disabilities and allies with disability expertise in the disaster impacted areas</a:t>
            </a:r>
          </a:p>
          <a:p>
            <a:pPr fontAlgn="base"/>
            <a:r>
              <a:rPr lang="en-US" sz="2400" dirty="0"/>
              <a:t>Review of –</a:t>
            </a:r>
          </a:p>
          <a:p>
            <a:pPr fontAlgn="base"/>
            <a:endParaRPr lang="en-US" sz="2400" dirty="0"/>
          </a:p>
          <a:p>
            <a:pPr marL="396875" lvl="1" indent="-396875" fontAlgn="base">
              <a:spcBef>
                <a:spcPts val="1800"/>
              </a:spcBef>
              <a:buFont typeface="Arial" panose="020B0604020202020204" pitchFamily="34" charset="0"/>
              <a:buChar char="•"/>
            </a:pPr>
            <a:r>
              <a:rPr lang="en-US" sz="2400" dirty="0"/>
              <a:t>Data from 3,200 Disaster Hotline calls</a:t>
            </a:r>
          </a:p>
          <a:p>
            <a:pPr marL="396875" lvl="1" indent="-396875" fontAlgn="base">
              <a:spcBef>
                <a:spcPts val="1800"/>
              </a:spcBef>
              <a:buFont typeface="Arial" panose="020B0604020202020204" pitchFamily="34" charset="0"/>
              <a:buChar char="•"/>
            </a:pPr>
            <a:r>
              <a:rPr lang="en-US" sz="2400" dirty="0"/>
              <a:t>Information from daily stakeholder teleconferences</a:t>
            </a:r>
          </a:p>
          <a:p>
            <a:pPr marL="396875" lvl="1" indent="-396875" fontAlgn="base">
              <a:spcBef>
                <a:spcPts val="1800"/>
              </a:spcBef>
              <a:buFont typeface="Arial" panose="020B0604020202020204" pitchFamily="34" charset="0"/>
              <a:buChar char="•"/>
            </a:pPr>
            <a:r>
              <a:rPr lang="en-US" sz="2400" dirty="0"/>
              <a:t>Transcript of Department of Homeland Security listening session</a:t>
            </a:r>
          </a:p>
          <a:p>
            <a:pPr marL="396875" lvl="1" indent="-396875" fontAlgn="base">
              <a:spcBef>
                <a:spcPts val="1800"/>
              </a:spcBef>
              <a:buFont typeface="Arial" panose="020B0604020202020204" pitchFamily="34" charset="0"/>
              <a:buChar char="•"/>
            </a:pPr>
            <a:r>
              <a:rPr lang="en-US" sz="2400" dirty="0"/>
              <a:t>Congressional correspondence and testimony</a:t>
            </a:r>
          </a:p>
          <a:p>
            <a:pPr marL="396875" lvl="1" indent="-396875" fontAlgn="base">
              <a:spcBef>
                <a:spcPts val="1800"/>
              </a:spcBef>
              <a:buFont typeface="Arial" panose="020B0604020202020204" pitchFamily="34" charset="0"/>
              <a:buChar char="•"/>
            </a:pPr>
            <a:r>
              <a:rPr lang="en-US" sz="2400" dirty="0"/>
              <a:t>Media reports</a:t>
            </a:r>
          </a:p>
          <a:p>
            <a:endParaRPr lang="en-US" dirty="0">
              <a:latin typeface="Noto Serif"/>
            </a:endParaRPr>
          </a:p>
        </p:txBody>
      </p:sp>
    </p:spTree>
    <p:extLst>
      <p:ext uri="{BB962C8B-B14F-4D97-AF65-F5344CB8AC3E}">
        <p14:creationId xmlns:p14="http://schemas.microsoft.com/office/powerpoint/2010/main" val="903881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4CDF1E-0E0C-4203-9E95-6EB3CE08E44F}"/>
              </a:ext>
            </a:extLst>
          </p:cNvPr>
          <p:cNvSpPr txBox="1"/>
          <p:nvPr/>
        </p:nvSpPr>
        <p:spPr>
          <a:xfrm>
            <a:off x="1511426" y="497094"/>
            <a:ext cx="5526733" cy="646331"/>
          </a:xfrm>
          <a:prstGeom prst="rect">
            <a:avLst/>
          </a:prstGeom>
          <a:noFill/>
        </p:spPr>
        <p:txBody>
          <a:bodyPr wrap="square" rtlCol="0">
            <a:spAutoFit/>
          </a:bodyPr>
          <a:lstStyle/>
          <a:p>
            <a:pPr algn="ctr"/>
            <a:r>
              <a:rPr lang="en-US" sz="3600" dirty="0">
                <a:solidFill>
                  <a:srgbClr val="2F5597"/>
                </a:solidFill>
              </a:rPr>
              <a:t>Findings</a:t>
            </a:r>
          </a:p>
        </p:txBody>
      </p:sp>
      <p:sp>
        <p:nvSpPr>
          <p:cNvPr id="4" name="TextBox 3">
            <a:extLst>
              <a:ext uri="{FF2B5EF4-FFF2-40B4-BE49-F238E27FC236}">
                <a16:creationId xmlns:a16="http://schemas.microsoft.com/office/drawing/2014/main" id="{9305AF85-B80C-0746-A5FE-72AC4F47CEBE}"/>
              </a:ext>
            </a:extLst>
          </p:cNvPr>
          <p:cNvSpPr txBox="1"/>
          <p:nvPr/>
        </p:nvSpPr>
        <p:spPr>
          <a:xfrm>
            <a:off x="1023987" y="2972572"/>
            <a:ext cx="7205613" cy="1126462"/>
          </a:xfrm>
          <a:prstGeom prst="rect">
            <a:avLst/>
          </a:prstGeom>
          <a:noFill/>
        </p:spPr>
        <p:txBody>
          <a:bodyPr wrap="square" rtlCol="0">
            <a:spAutoFit/>
          </a:bodyPr>
          <a:lstStyle/>
          <a:p>
            <a:pPr>
              <a:lnSpc>
                <a:spcPct val="120000"/>
              </a:lnSpc>
            </a:pPr>
            <a:r>
              <a:rPr lang="en-US" sz="2800" dirty="0"/>
              <a:t>Decades of data and information from previous disasters have not been applied.</a:t>
            </a:r>
            <a:endParaRPr lang="en-US" dirty="0"/>
          </a:p>
        </p:txBody>
      </p:sp>
    </p:spTree>
    <p:extLst>
      <p:ext uri="{BB962C8B-B14F-4D97-AF65-F5344CB8AC3E}">
        <p14:creationId xmlns:p14="http://schemas.microsoft.com/office/powerpoint/2010/main" val="2536088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5AF85-B80C-0746-A5FE-72AC4F47CEBE}"/>
              </a:ext>
            </a:extLst>
          </p:cNvPr>
          <p:cNvSpPr txBox="1"/>
          <p:nvPr/>
        </p:nvSpPr>
        <p:spPr>
          <a:xfrm>
            <a:off x="600978" y="2429809"/>
            <a:ext cx="7777710" cy="2677656"/>
          </a:xfrm>
          <a:prstGeom prst="rect">
            <a:avLst/>
          </a:prstGeom>
          <a:noFill/>
        </p:spPr>
        <p:txBody>
          <a:bodyPr wrap="square" rtlCol="0">
            <a:spAutoFit/>
          </a:bodyPr>
          <a:lstStyle/>
          <a:p>
            <a:pPr>
              <a:lnSpc>
                <a:spcPct val="120000"/>
              </a:lnSpc>
            </a:pPr>
            <a:r>
              <a:rPr lang="en-US" sz="2800" dirty="0"/>
              <a:t>Lack of equal access was compounded for individuals with disabilities who are also people of color, older adults, LGBTQ people, children, women, have limited English proficiency and immigrants, especially those without documentation.</a:t>
            </a:r>
          </a:p>
        </p:txBody>
      </p:sp>
      <p:sp>
        <p:nvSpPr>
          <p:cNvPr id="6" name="TextBox 5">
            <a:extLst>
              <a:ext uri="{FF2B5EF4-FFF2-40B4-BE49-F238E27FC236}">
                <a16:creationId xmlns:a16="http://schemas.microsoft.com/office/drawing/2014/main" id="{054CDF1E-0E0C-4203-9E95-6EB3CE08E44F}"/>
              </a:ext>
            </a:extLst>
          </p:cNvPr>
          <p:cNvSpPr txBox="1"/>
          <p:nvPr/>
        </p:nvSpPr>
        <p:spPr>
          <a:xfrm>
            <a:off x="1511426" y="497094"/>
            <a:ext cx="5526733" cy="646331"/>
          </a:xfrm>
          <a:prstGeom prst="rect">
            <a:avLst/>
          </a:prstGeom>
          <a:noFill/>
        </p:spPr>
        <p:txBody>
          <a:bodyPr wrap="square" rtlCol="0">
            <a:spAutoFit/>
          </a:bodyPr>
          <a:lstStyle/>
          <a:p>
            <a:pPr algn="ctr"/>
            <a:r>
              <a:rPr lang="en-US" sz="3600" dirty="0">
                <a:solidFill>
                  <a:srgbClr val="2F5597"/>
                </a:solidFill>
              </a:rPr>
              <a:t>Findings</a:t>
            </a:r>
          </a:p>
        </p:txBody>
      </p:sp>
    </p:spTree>
    <p:extLst>
      <p:ext uri="{BB962C8B-B14F-4D97-AF65-F5344CB8AC3E}">
        <p14:creationId xmlns:p14="http://schemas.microsoft.com/office/powerpoint/2010/main" val="179370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5AF85-B80C-0746-A5FE-72AC4F47CEBE}"/>
              </a:ext>
            </a:extLst>
          </p:cNvPr>
          <p:cNvSpPr txBox="1"/>
          <p:nvPr/>
        </p:nvSpPr>
        <p:spPr>
          <a:xfrm>
            <a:off x="661123" y="1937511"/>
            <a:ext cx="7546942" cy="3711785"/>
          </a:xfrm>
          <a:prstGeom prst="rect">
            <a:avLst/>
          </a:prstGeom>
          <a:noFill/>
        </p:spPr>
        <p:txBody>
          <a:bodyPr wrap="square" rtlCol="0">
            <a:spAutoFit/>
          </a:bodyPr>
          <a:lstStyle/>
          <a:p>
            <a:pPr>
              <a:lnSpc>
                <a:spcPct val="120000"/>
              </a:lnSpc>
            </a:pPr>
            <a:r>
              <a:rPr lang="en-US" sz="2800" dirty="0"/>
              <a:t>Continual reliance on disability organizations to act as “provider of first resort”, usually without compensation</a:t>
            </a:r>
          </a:p>
          <a:p>
            <a:pPr>
              <a:lnSpc>
                <a:spcPct val="120000"/>
              </a:lnSpc>
            </a:pPr>
            <a:endParaRPr lang="en-US" sz="2800" b="1" dirty="0">
              <a:solidFill>
                <a:srgbClr val="C00000"/>
              </a:solidFill>
            </a:endParaRPr>
          </a:p>
          <a:p>
            <a:pPr>
              <a:lnSpc>
                <a:spcPct val="120000"/>
              </a:lnSpc>
            </a:pPr>
            <a:r>
              <a:rPr lang="en-US" sz="2800" dirty="0"/>
              <a:t>Constant use of volunteers and donations by government to meet disability civil rights obligations</a:t>
            </a:r>
          </a:p>
        </p:txBody>
      </p:sp>
      <p:sp>
        <p:nvSpPr>
          <p:cNvPr id="6" name="TextBox 5">
            <a:extLst>
              <a:ext uri="{FF2B5EF4-FFF2-40B4-BE49-F238E27FC236}">
                <a16:creationId xmlns:a16="http://schemas.microsoft.com/office/drawing/2014/main" id="{054CDF1E-0E0C-4203-9E95-6EB3CE08E44F}"/>
              </a:ext>
            </a:extLst>
          </p:cNvPr>
          <p:cNvSpPr txBox="1"/>
          <p:nvPr/>
        </p:nvSpPr>
        <p:spPr>
          <a:xfrm>
            <a:off x="1511426" y="497094"/>
            <a:ext cx="5526733" cy="646331"/>
          </a:xfrm>
          <a:prstGeom prst="rect">
            <a:avLst/>
          </a:prstGeom>
          <a:noFill/>
        </p:spPr>
        <p:txBody>
          <a:bodyPr wrap="square" rtlCol="0">
            <a:spAutoFit/>
          </a:bodyPr>
          <a:lstStyle/>
          <a:p>
            <a:pPr algn="ctr"/>
            <a:r>
              <a:rPr lang="en-US" sz="3600" dirty="0">
                <a:solidFill>
                  <a:srgbClr val="2F5597"/>
                </a:solidFill>
              </a:rPr>
              <a:t>Findings</a:t>
            </a:r>
          </a:p>
        </p:txBody>
      </p:sp>
    </p:spTree>
    <p:extLst>
      <p:ext uri="{BB962C8B-B14F-4D97-AF65-F5344CB8AC3E}">
        <p14:creationId xmlns:p14="http://schemas.microsoft.com/office/powerpoint/2010/main" val="353644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05AF85-B80C-0746-A5FE-72AC4F47CEBE}"/>
              </a:ext>
            </a:extLst>
          </p:cNvPr>
          <p:cNvSpPr txBox="1"/>
          <p:nvPr/>
        </p:nvSpPr>
        <p:spPr>
          <a:xfrm>
            <a:off x="433297" y="1752419"/>
            <a:ext cx="8005026" cy="4462760"/>
          </a:xfrm>
          <a:prstGeom prst="rect">
            <a:avLst/>
          </a:prstGeom>
          <a:noFill/>
        </p:spPr>
        <p:txBody>
          <a:bodyPr wrap="square" rtlCol="0">
            <a:spAutoFit/>
          </a:bodyPr>
          <a:lstStyle/>
          <a:p>
            <a:pPr fontAlgn="base"/>
            <a:r>
              <a:rPr lang="en-US" sz="2800" dirty="0"/>
              <a:t>Disability organizations filled gaps to meet needs </a:t>
            </a:r>
          </a:p>
          <a:p>
            <a:pPr fontAlgn="base"/>
            <a:endParaRPr lang="en-US" sz="2800" dirty="0"/>
          </a:p>
          <a:p>
            <a:pPr lvl="1" indent="-457200" fontAlgn="base">
              <a:spcBef>
                <a:spcPts val="1800"/>
              </a:spcBef>
              <a:buFont typeface="Arial" panose="020B0604020202020204" pitchFamily="34" charset="0"/>
              <a:buChar char="•"/>
            </a:pPr>
            <a:r>
              <a:rPr lang="en-US" sz="2800" dirty="0"/>
              <a:t>Locating people</a:t>
            </a:r>
          </a:p>
          <a:p>
            <a:pPr lvl="1" indent="-457200" fontAlgn="base">
              <a:spcBef>
                <a:spcPts val="1800"/>
              </a:spcBef>
              <a:buFont typeface="Arial" panose="020B0604020202020204" pitchFamily="34" charset="0"/>
              <a:buChar char="•"/>
            </a:pPr>
            <a:r>
              <a:rPr lang="en-US" sz="2800" dirty="0"/>
              <a:t>Disability accommodations</a:t>
            </a:r>
          </a:p>
          <a:p>
            <a:pPr lvl="1" indent="-457200" fontAlgn="base">
              <a:spcBef>
                <a:spcPts val="1800"/>
              </a:spcBef>
              <a:buFont typeface="Arial" panose="020B0604020202020204" pitchFamily="34" charset="0"/>
              <a:buChar char="•"/>
            </a:pPr>
            <a:r>
              <a:rPr lang="en-US" sz="2800" dirty="0"/>
              <a:t>Distributing food and water, durable medical equipment and disability related supplies </a:t>
            </a:r>
          </a:p>
          <a:p>
            <a:pPr lvl="1" indent="-457200" fontAlgn="base">
              <a:spcBef>
                <a:spcPts val="1800"/>
              </a:spcBef>
              <a:buFont typeface="Arial" panose="020B0604020202020204" pitchFamily="34" charset="0"/>
              <a:buChar char="•"/>
            </a:pPr>
            <a:r>
              <a:rPr lang="en-US" sz="2800" dirty="0"/>
              <a:t>Preventing and curtailing unnecessary institutionalization</a:t>
            </a:r>
          </a:p>
        </p:txBody>
      </p:sp>
      <p:sp>
        <p:nvSpPr>
          <p:cNvPr id="6" name="TextBox 5">
            <a:extLst>
              <a:ext uri="{FF2B5EF4-FFF2-40B4-BE49-F238E27FC236}">
                <a16:creationId xmlns:a16="http://schemas.microsoft.com/office/drawing/2014/main" id="{054CDF1E-0E0C-4203-9E95-6EB3CE08E44F}"/>
              </a:ext>
            </a:extLst>
          </p:cNvPr>
          <p:cNvSpPr txBox="1"/>
          <p:nvPr/>
        </p:nvSpPr>
        <p:spPr>
          <a:xfrm>
            <a:off x="1511426" y="497094"/>
            <a:ext cx="5526733" cy="646331"/>
          </a:xfrm>
          <a:prstGeom prst="rect">
            <a:avLst/>
          </a:prstGeom>
          <a:noFill/>
        </p:spPr>
        <p:txBody>
          <a:bodyPr wrap="square" rtlCol="0">
            <a:spAutoFit/>
          </a:bodyPr>
          <a:lstStyle/>
          <a:p>
            <a:pPr algn="ctr"/>
            <a:r>
              <a:rPr lang="en-US" sz="3600" dirty="0">
                <a:solidFill>
                  <a:srgbClr val="2F5597"/>
                </a:solidFill>
              </a:rPr>
              <a:t>Findings</a:t>
            </a:r>
          </a:p>
        </p:txBody>
      </p:sp>
    </p:spTree>
    <p:extLst>
      <p:ext uri="{BB962C8B-B14F-4D97-AF65-F5344CB8AC3E}">
        <p14:creationId xmlns:p14="http://schemas.microsoft.com/office/powerpoint/2010/main" val="184985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BED4FA-8632-44D5-B9B0-229C5368D940}"/>
              </a:ext>
            </a:extLst>
          </p:cNvPr>
          <p:cNvSpPr>
            <a:spLocks noGrp="1"/>
          </p:cNvSpPr>
          <p:nvPr>
            <p:ph type="title"/>
          </p:nvPr>
        </p:nvSpPr>
        <p:spPr>
          <a:xfrm>
            <a:off x="549135" y="592623"/>
            <a:ext cx="7886700" cy="618848"/>
          </a:xfrm>
        </p:spPr>
        <p:txBody>
          <a:bodyPr anchor="t">
            <a:normAutofit/>
          </a:bodyPr>
          <a:lstStyle/>
          <a:p>
            <a:pPr algn="ctr"/>
            <a:r>
              <a:rPr lang="en-US" sz="3600" dirty="0">
                <a:solidFill>
                  <a:srgbClr val="2F5597"/>
                </a:solidFill>
                <a:latin typeface="+mn-lt"/>
              </a:rPr>
              <a:t>Legal Obligations</a:t>
            </a:r>
          </a:p>
        </p:txBody>
      </p:sp>
      <p:sp>
        <p:nvSpPr>
          <p:cNvPr id="7" name="TextBox 6"/>
          <p:cNvSpPr txBox="1"/>
          <p:nvPr/>
        </p:nvSpPr>
        <p:spPr>
          <a:xfrm>
            <a:off x="421515" y="1914388"/>
            <a:ext cx="8295102" cy="3970318"/>
          </a:xfrm>
          <a:prstGeom prst="rect">
            <a:avLst/>
          </a:prstGeom>
          <a:noFill/>
        </p:spPr>
        <p:txBody>
          <a:bodyPr wrap="square" rtlCol="0">
            <a:spAutoFit/>
          </a:bodyPr>
          <a:lstStyle/>
          <a:p>
            <a:r>
              <a:rPr lang="en-US" sz="2800" dirty="0"/>
              <a:t>Federal, state and local governments have significant and non waiverable obligations to children and adults with disabilities. </a:t>
            </a:r>
          </a:p>
          <a:p>
            <a:endParaRPr lang="en-US" sz="2800" dirty="0"/>
          </a:p>
          <a:p>
            <a:r>
              <a:rPr lang="en-US" sz="2800" dirty="0"/>
              <a:t>The After-Action Report describes federal obligations and the role of these laws when providing emergency programs and services to children and adults with disabilities before, during and after disasters.</a:t>
            </a:r>
          </a:p>
          <a:p>
            <a:endParaRPr lang="en-US" sz="2800" dirty="0"/>
          </a:p>
        </p:txBody>
      </p:sp>
    </p:spTree>
    <p:extLst>
      <p:ext uri="{BB962C8B-B14F-4D97-AF65-F5344CB8AC3E}">
        <p14:creationId xmlns:p14="http://schemas.microsoft.com/office/powerpoint/2010/main" val="101904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0" y="465215"/>
            <a:ext cx="9074426" cy="924692"/>
          </a:xfrm>
        </p:spPr>
        <p:txBody>
          <a:bodyPr vert="horz" lIns="91440" tIns="45720" rIns="91440" bIns="45720" rtlCol="0" anchor="ctr">
            <a:noAutofit/>
          </a:bodyPr>
          <a:lstStyle/>
          <a:p>
            <a:pPr algn="ctr" defTabSz="914400"/>
            <a:r>
              <a:rPr lang="en-US" sz="3600" dirty="0">
                <a:solidFill>
                  <a:srgbClr val="2F5597"/>
                </a:solidFill>
                <a:latin typeface="+mn-lt"/>
              </a:rPr>
              <a:t>Some Federal Legal Obligations to </a:t>
            </a:r>
            <a:br>
              <a:rPr lang="en-US" sz="3600" dirty="0">
                <a:solidFill>
                  <a:srgbClr val="2F5597"/>
                </a:solidFill>
                <a:latin typeface="+mn-lt"/>
              </a:rPr>
            </a:br>
            <a:r>
              <a:rPr lang="en-US" sz="3600" dirty="0">
                <a:solidFill>
                  <a:srgbClr val="2F5597"/>
                </a:solidFill>
                <a:latin typeface="+mn-lt"/>
              </a:rPr>
              <a:t>Individuals with Disabilities</a:t>
            </a:r>
          </a:p>
        </p:txBody>
      </p:sp>
      <p:sp>
        <p:nvSpPr>
          <p:cNvPr id="4" name="Content Placeholder 2"/>
          <p:cNvSpPr txBox="1">
            <a:spLocks/>
          </p:cNvSpPr>
          <p:nvPr/>
        </p:nvSpPr>
        <p:spPr>
          <a:xfrm>
            <a:off x="283507" y="2370272"/>
            <a:ext cx="8507412" cy="3052628"/>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663" indent="-347663" fontAlgn="base">
              <a:lnSpc>
                <a:spcPct val="100000"/>
              </a:lnSpc>
              <a:spcBef>
                <a:spcPts val="1200"/>
              </a:spcBef>
            </a:pPr>
            <a:r>
              <a:rPr lang="en-US" sz="2800" dirty="0"/>
              <a:t>Rehabilitation Act of 1973, as amended</a:t>
            </a:r>
          </a:p>
          <a:p>
            <a:pPr marL="347663" indent="-347663" fontAlgn="base">
              <a:lnSpc>
                <a:spcPct val="100000"/>
              </a:lnSpc>
              <a:spcBef>
                <a:spcPts val="1200"/>
              </a:spcBef>
            </a:pPr>
            <a:r>
              <a:rPr lang="en-US" sz="2800" dirty="0"/>
              <a:t>Americans with Disabilities Act (ADA) of 1990, as amended 2008</a:t>
            </a:r>
          </a:p>
          <a:p>
            <a:pPr marL="347663" indent="-347663" fontAlgn="base">
              <a:lnSpc>
                <a:spcPct val="100000"/>
              </a:lnSpc>
              <a:spcBef>
                <a:spcPts val="1200"/>
              </a:spcBef>
            </a:pPr>
            <a:r>
              <a:rPr lang="en-US" sz="2800" dirty="0"/>
              <a:t>Individuals with Disabilities Education Act (IDEA) of 1975, as amended</a:t>
            </a:r>
          </a:p>
        </p:txBody>
      </p:sp>
    </p:spTree>
    <p:extLst>
      <p:ext uri="{BB962C8B-B14F-4D97-AF65-F5344CB8AC3E}">
        <p14:creationId xmlns:p14="http://schemas.microsoft.com/office/powerpoint/2010/main" val="1710116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8796104-9978-7846-BD30-5EFE5FEF19D5}"/>
              </a:ext>
            </a:extLst>
          </p:cNvPr>
          <p:cNvSpPr txBox="1"/>
          <p:nvPr/>
        </p:nvSpPr>
        <p:spPr>
          <a:xfrm>
            <a:off x="8161987" y="5493644"/>
            <a:ext cx="184731" cy="300082"/>
          </a:xfrm>
          <a:prstGeom prst="rect">
            <a:avLst/>
          </a:prstGeom>
          <a:noFill/>
        </p:spPr>
        <p:txBody>
          <a:bodyPr wrap="none" rtlCol="0">
            <a:spAutoFit/>
          </a:bodyPr>
          <a:lstStyle/>
          <a:p>
            <a:endParaRPr lang="en-US" sz="1350"/>
          </a:p>
        </p:txBody>
      </p:sp>
      <p:sp>
        <p:nvSpPr>
          <p:cNvPr id="2" name="Rectangle 1">
            <a:extLst>
              <a:ext uri="{FF2B5EF4-FFF2-40B4-BE49-F238E27FC236}">
                <a16:creationId xmlns:a16="http://schemas.microsoft.com/office/drawing/2014/main" id="{D50373C2-3B76-7044-8CFE-6756925ED9BB}"/>
              </a:ext>
            </a:extLst>
          </p:cNvPr>
          <p:cNvSpPr/>
          <p:nvPr/>
        </p:nvSpPr>
        <p:spPr>
          <a:xfrm>
            <a:off x="253705" y="1313567"/>
            <a:ext cx="8192523" cy="5270354"/>
          </a:xfrm>
          <a:prstGeom prst="rect">
            <a:avLst/>
          </a:prstGeom>
        </p:spPr>
        <p:txBody>
          <a:bodyPr wrap="square">
            <a:spAutoFit/>
          </a:bodyPr>
          <a:lstStyle/>
          <a:p>
            <a:r>
              <a:rPr lang="en-US" sz="2800" dirty="0">
                <a:solidFill>
                  <a:srgbClr val="111111"/>
                </a:solidFill>
              </a:rPr>
              <a:t>New England Journal of Medicine (May 2018) Harvard study, “</a:t>
            </a:r>
            <a:r>
              <a:rPr lang="en-US" sz="2800" dirty="0"/>
              <a:t>Mortality in Puerto Rico after Hurricane Maria,” documented what we already knew:</a:t>
            </a:r>
          </a:p>
          <a:p>
            <a:endParaRPr lang="en-US" sz="2400" dirty="0">
              <a:solidFill>
                <a:srgbClr val="111111"/>
              </a:solidFill>
            </a:endParaRPr>
          </a:p>
          <a:p>
            <a:pPr marL="342900" indent="-342900">
              <a:lnSpc>
                <a:spcPct val="120000"/>
              </a:lnSpc>
              <a:buFont typeface="Arial" panose="020B0604020202020204" pitchFamily="34" charset="0"/>
              <a:buChar char="•"/>
            </a:pPr>
            <a:r>
              <a:rPr lang="en-US" sz="2400" dirty="0"/>
              <a:t>Interruption of health care and disability services were primary cause of high mortality rates in months after hurricane </a:t>
            </a:r>
          </a:p>
          <a:p>
            <a:pPr marL="342900" indent="-342900">
              <a:lnSpc>
                <a:spcPct val="120000"/>
              </a:lnSpc>
              <a:buFont typeface="Arial" panose="020B0604020202020204" pitchFamily="34" charset="0"/>
              <a:buChar char="•"/>
            </a:pPr>
            <a:endParaRPr lang="en-US" sz="2400" dirty="0"/>
          </a:p>
          <a:p>
            <a:pPr marL="342900" indent="-342900">
              <a:lnSpc>
                <a:spcPct val="120000"/>
              </a:lnSpc>
              <a:buFont typeface="Arial" panose="020B0604020202020204" pitchFamily="34" charset="0"/>
              <a:buChar char="•"/>
            </a:pPr>
            <a:r>
              <a:rPr lang="en-US" sz="2400" dirty="0"/>
              <a:t>Most frequently reported problems:</a:t>
            </a:r>
          </a:p>
          <a:p>
            <a:pPr marL="800100" lvl="1" indent="-342900">
              <a:lnSpc>
                <a:spcPct val="120000"/>
              </a:lnSpc>
              <a:buFont typeface="Arial" panose="020B0604020202020204" pitchFamily="34" charset="0"/>
              <a:buChar char="•"/>
            </a:pPr>
            <a:r>
              <a:rPr lang="en-US" sz="2400" dirty="0"/>
              <a:t>Inability to access medications (14.4% of households)</a:t>
            </a:r>
          </a:p>
          <a:p>
            <a:pPr marL="800100" lvl="1" indent="-342900">
              <a:lnSpc>
                <a:spcPct val="120000"/>
              </a:lnSpc>
              <a:buFont typeface="Arial" panose="020B0604020202020204" pitchFamily="34" charset="0"/>
              <a:buChar char="•"/>
            </a:pPr>
            <a:r>
              <a:rPr lang="en-US" sz="2400" dirty="0"/>
              <a:t>Need for respiratory equipment requiring electricity (9.5%)</a:t>
            </a:r>
            <a:endParaRPr lang="en-US" dirty="0"/>
          </a:p>
        </p:txBody>
      </p:sp>
      <p:sp>
        <p:nvSpPr>
          <p:cNvPr id="5" name="Title 4">
            <a:extLst>
              <a:ext uri="{FF2B5EF4-FFF2-40B4-BE49-F238E27FC236}">
                <a16:creationId xmlns:a16="http://schemas.microsoft.com/office/drawing/2014/main" id="{6399F3B6-3662-44F3-8756-96E99B0D0CED}"/>
              </a:ext>
            </a:extLst>
          </p:cNvPr>
          <p:cNvSpPr txBox="1">
            <a:spLocks/>
          </p:cNvSpPr>
          <p:nvPr/>
        </p:nvSpPr>
        <p:spPr>
          <a:xfrm>
            <a:off x="253705" y="523372"/>
            <a:ext cx="8356324" cy="579091"/>
          </a:xfrm>
          <a:prstGeom prst="rect">
            <a:avLst/>
          </a:prstGeom>
        </p:spPr>
        <p:txBody>
          <a:bodyPr vert="horz" lIns="91440" tIns="45720" rIns="91440" bIns="45720" rtlCol="0" anchor="t">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solidFill>
                  <a:srgbClr val="2F5597"/>
                </a:solidFill>
                <a:latin typeface="+mn-lt"/>
              </a:rPr>
              <a:t>Disproportionate Health Impact</a:t>
            </a:r>
          </a:p>
        </p:txBody>
      </p:sp>
    </p:spTree>
    <p:extLst>
      <p:ext uri="{BB962C8B-B14F-4D97-AF65-F5344CB8AC3E}">
        <p14:creationId xmlns:p14="http://schemas.microsoft.com/office/powerpoint/2010/main" val="4047190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277141" y="347542"/>
            <a:ext cx="8540139" cy="662782"/>
          </a:xfrm>
        </p:spPr>
        <p:txBody>
          <a:bodyPr vert="horz" lIns="91440" tIns="45720" rIns="91440" bIns="45720" rtlCol="0" anchor="t">
            <a:normAutofit/>
          </a:bodyPr>
          <a:lstStyle/>
          <a:p>
            <a:pPr algn="ctr"/>
            <a:r>
              <a:rPr lang="en-US" sz="3600" dirty="0">
                <a:solidFill>
                  <a:srgbClr val="2F5597"/>
                </a:solidFill>
                <a:latin typeface="+mn-lt"/>
              </a:rPr>
              <a:t>Examples from Maintaining Health Content</a:t>
            </a: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2" name="Rectangle 1">
            <a:extLst>
              <a:ext uri="{FF2B5EF4-FFF2-40B4-BE49-F238E27FC236}">
                <a16:creationId xmlns:a16="http://schemas.microsoft.com/office/drawing/2014/main" id="{FE26F124-C5AF-454C-B0DB-4F1E48742E3C}"/>
              </a:ext>
            </a:extLst>
          </p:cNvPr>
          <p:cNvSpPr/>
          <p:nvPr/>
        </p:nvSpPr>
        <p:spPr>
          <a:xfrm>
            <a:off x="277141" y="1232282"/>
            <a:ext cx="8162452" cy="5946243"/>
          </a:xfrm>
          <a:prstGeom prst="rect">
            <a:avLst/>
          </a:prstGeom>
        </p:spPr>
        <p:txBody>
          <a:bodyPr wrap="square">
            <a:spAutoFit/>
          </a:bodyPr>
          <a:lstStyle/>
          <a:p>
            <a:r>
              <a:rPr lang="en-US" sz="2800" dirty="0"/>
              <a:t>Emergency Support Function #8 - Public Health &amp;  Medical Services shortfalls:</a:t>
            </a:r>
          </a:p>
          <a:p>
            <a:endParaRPr lang="en-US" sz="1400" dirty="0"/>
          </a:p>
          <a:p>
            <a:pPr marL="347663" lvl="1" indent="-287338">
              <a:lnSpc>
                <a:spcPct val="120000"/>
              </a:lnSpc>
              <a:buFont typeface="Arial" panose="020B0604020202020204" pitchFamily="34" charset="0"/>
              <a:buChar char="•"/>
              <a:tabLst>
                <a:tab pos="576263" algn="l"/>
              </a:tabLst>
            </a:pPr>
            <a:r>
              <a:rPr lang="en-US" sz="2400" dirty="0"/>
              <a:t>Primary focus hospital &amp; medical facility operations</a:t>
            </a:r>
          </a:p>
          <a:p>
            <a:pPr marL="347663" lvl="1" indent="-287338">
              <a:lnSpc>
                <a:spcPct val="120000"/>
              </a:lnSpc>
              <a:buFont typeface="Arial" panose="020B0604020202020204" pitchFamily="34" charset="0"/>
              <a:buChar char="•"/>
              <a:tabLst>
                <a:tab pos="576263" algn="l"/>
              </a:tabLst>
            </a:pPr>
            <a:r>
              <a:rPr lang="en-US" sz="2400" dirty="0"/>
              <a:t>Lack of community health maintenance assistance outside of medical facilities</a:t>
            </a:r>
          </a:p>
          <a:p>
            <a:pPr marL="347663" lvl="1" indent="-287338">
              <a:lnSpc>
                <a:spcPct val="120000"/>
              </a:lnSpc>
              <a:buFont typeface="Arial" panose="020B0604020202020204" pitchFamily="34" charset="0"/>
              <a:buChar char="•"/>
              <a:tabLst>
                <a:tab pos="576263" algn="l"/>
              </a:tabLst>
            </a:pPr>
            <a:r>
              <a:rPr lang="en-US" sz="2400" dirty="0"/>
              <a:t>Lack of support for people evacuated for health reasons</a:t>
            </a:r>
          </a:p>
          <a:p>
            <a:endParaRPr lang="en-US" sz="1400" dirty="0"/>
          </a:p>
          <a:p>
            <a:r>
              <a:rPr lang="en-US" sz="2800" dirty="0"/>
              <a:t>Recommended fixes:</a:t>
            </a:r>
          </a:p>
          <a:p>
            <a:endParaRPr lang="en-US" sz="1400" dirty="0"/>
          </a:p>
          <a:p>
            <a:pPr marL="347663" lvl="1" indent="-287338">
              <a:lnSpc>
                <a:spcPct val="120000"/>
              </a:lnSpc>
              <a:buFont typeface="Arial" panose="020B0604020202020204" pitchFamily="34" charset="0"/>
              <a:buChar char="•"/>
            </a:pPr>
            <a:r>
              <a:rPr lang="en-US" sz="2400" dirty="0"/>
              <a:t>Temporary deployment of qualified professionals</a:t>
            </a:r>
          </a:p>
          <a:p>
            <a:pPr marL="347663" lvl="1" indent="-287338">
              <a:lnSpc>
                <a:spcPct val="120000"/>
              </a:lnSpc>
              <a:buFont typeface="Arial" panose="020B0604020202020204" pitchFamily="34" charset="0"/>
              <a:buChar char="•"/>
            </a:pPr>
            <a:r>
              <a:rPr lang="en-US" sz="2400" dirty="0"/>
              <a:t>Expand community focus and resources </a:t>
            </a:r>
          </a:p>
          <a:p>
            <a:pPr marL="347663" lvl="1" indent="-287338">
              <a:lnSpc>
                <a:spcPct val="120000"/>
              </a:lnSpc>
              <a:buFont typeface="Arial" panose="020B0604020202020204" pitchFamily="34" charset="0"/>
              <a:buChar char="•"/>
            </a:pPr>
            <a:r>
              <a:rPr lang="en-US" sz="2400" dirty="0"/>
              <a:t>Expedite replacement of durable medical equipment, disability supplies and assistive devices</a:t>
            </a:r>
          </a:p>
          <a:p>
            <a:endParaRPr lang="en-US" sz="2400" dirty="0">
              <a:latin typeface="Noto Serif"/>
            </a:endParaRPr>
          </a:p>
        </p:txBody>
      </p:sp>
    </p:spTree>
    <p:extLst>
      <p:ext uri="{BB962C8B-B14F-4D97-AF65-F5344CB8AC3E}">
        <p14:creationId xmlns:p14="http://schemas.microsoft.com/office/powerpoint/2010/main" val="1942768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8" name="Title 4">
            <a:extLst>
              <a:ext uri="{FF2B5EF4-FFF2-40B4-BE49-F238E27FC236}">
                <a16:creationId xmlns:a16="http://schemas.microsoft.com/office/drawing/2014/main" id="{6399F3B6-3662-44F3-8756-96E99B0D0CED}"/>
              </a:ext>
            </a:extLst>
          </p:cNvPr>
          <p:cNvSpPr>
            <a:spLocks noGrp="1"/>
          </p:cNvSpPr>
          <p:nvPr>
            <p:ph type="title"/>
          </p:nvPr>
        </p:nvSpPr>
        <p:spPr>
          <a:xfrm>
            <a:off x="0" y="317500"/>
            <a:ext cx="9144000" cy="838199"/>
          </a:xfrm>
        </p:spPr>
        <p:txBody>
          <a:bodyPr vert="horz" lIns="91440" tIns="45720" rIns="91440" bIns="45720" rtlCol="0" anchor="ctr">
            <a:normAutofit/>
          </a:bodyPr>
          <a:lstStyle/>
          <a:p>
            <a:pPr algn="ctr" defTabSz="914400"/>
            <a:r>
              <a:rPr lang="en-US" sz="3600" dirty="0">
                <a:solidFill>
                  <a:srgbClr val="2F5597"/>
                </a:solidFill>
                <a:latin typeface="+mn-lt"/>
              </a:rPr>
              <a:t>Learning Objectives</a:t>
            </a:r>
          </a:p>
        </p:txBody>
      </p:sp>
      <p:sp>
        <p:nvSpPr>
          <p:cNvPr id="2" name="TextBox 1"/>
          <p:cNvSpPr txBox="1"/>
          <p:nvPr/>
        </p:nvSpPr>
        <p:spPr>
          <a:xfrm>
            <a:off x="166968" y="1921465"/>
            <a:ext cx="8553520" cy="3841052"/>
          </a:xfrm>
          <a:prstGeom prst="rect">
            <a:avLst/>
          </a:prstGeom>
          <a:noFill/>
        </p:spPr>
        <p:txBody>
          <a:bodyPr wrap="square" rtlCol="0">
            <a:spAutoFit/>
          </a:bodyPr>
          <a:lstStyle/>
          <a:p>
            <a:pPr marL="342900" lvl="0" indent="-342900">
              <a:lnSpc>
                <a:spcPct val="110000"/>
              </a:lnSpc>
              <a:buFont typeface="Arial" panose="020B0604020202020204" pitchFamily="34" charset="0"/>
              <a:buChar char="•"/>
            </a:pPr>
            <a:r>
              <a:rPr lang="en-US" sz="2400" dirty="0"/>
              <a:t>Understand effect of ADA noncompliance on individuals with disabilities before, during and after 2017-2018 disasters.</a:t>
            </a:r>
            <a:endParaRPr lang="en-US" sz="2800" dirty="0"/>
          </a:p>
          <a:p>
            <a:r>
              <a:rPr lang="en-US" sz="2800" dirty="0"/>
              <a:t> </a:t>
            </a:r>
          </a:p>
          <a:p>
            <a:pPr marL="342900" lvl="0" indent="-342900">
              <a:lnSpc>
                <a:spcPct val="110000"/>
              </a:lnSpc>
              <a:buFont typeface="Arial" panose="020B0604020202020204" pitchFamily="34" charset="0"/>
              <a:buChar char="•"/>
            </a:pPr>
            <a:r>
              <a:rPr lang="en-US" sz="2400" dirty="0"/>
              <a:t>Understand complex circumstances contributing to  disproportionate impact of disasters on people with disabilities.</a:t>
            </a:r>
            <a:endParaRPr lang="en-US" sz="2800" dirty="0"/>
          </a:p>
          <a:p>
            <a:pPr>
              <a:lnSpc>
                <a:spcPct val="110000"/>
              </a:lnSpc>
            </a:pPr>
            <a:r>
              <a:rPr lang="en-US" sz="2800" dirty="0"/>
              <a:t> </a:t>
            </a:r>
          </a:p>
          <a:p>
            <a:pPr marL="342900" lvl="0" indent="-342900">
              <a:lnSpc>
                <a:spcPct val="110000"/>
              </a:lnSpc>
              <a:buFont typeface="Arial" panose="020B0604020202020204" pitchFamily="34" charset="0"/>
              <a:buChar char="•"/>
            </a:pPr>
            <a:r>
              <a:rPr lang="en-US" sz="2400" dirty="0"/>
              <a:t>Be aware of recommendations for improving preparedness and disaster resilience established by a broad coalition of disability inclusive emergency management stakeholders.</a:t>
            </a:r>
          </a:p>
        </p:txBody>
      </p:sp>
    </p:spTree>
    <p:extLst>
      <p:ext uri="{BB962C8B-B14F-4D97-AF65-F5344CB8AC3E}">
        <p14:creationId xmlns:p14="http://schemas.microsoft.com/office/powerpoint/2010/main" val="265037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741737" y="459815"/>
            <a:ext cx="7886700" cy="663308"/>
          </a:xfrm>
        </p:spPr>
        <p:txBody>
          <a:bodyPr vert="horz" lIns="91440" tIns="45720" rIns="91440" bIns="45720" rtlCol="0" anchor="t">
            <a:normAutofit/>
          </a:bodyPr>
          <a:lstStyle/>
          <a:p>
            <a:pPr algn="ctr"/>
            <a:r>
              <a:rPr lang="en-US" sz="3600" dirty="0">
                <a:solidFill>
                  <a:srgbClr val="2F5597"/>
                </a:solidFill>
                <a:latin typeface="+mn-lt"/>
              </a:rPr>
              <a:t>Health Plan Roles – What Worked:</a:t>
            </a: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2" name="Rectangle 1">
            <a:extLst>
              <a:ext uri="{FF2B5EF4-FFF2-40B4-BE49-F238E27FC236}">
                <a16:creationId xmlns:a16="http://schemas.microsoft.com/office/drawing/2014/main" id="{FE26F124-C5AF-454C-B0DB-4F1E48742E3C}"/>
              </a:ext>
            </a:extLst>
          </p:cNvPr>
          <p:cNvSpPr/>
          <p:nvPr/>
        </p:nvSpPr>
        <p:spPr>
          <a:xfrm>
            <a:off x="465985" y="1592631"/>
            <a:ext cx="8162452" cy="4847481"/>
          </a:xfrm>
          <a:prstGeom prst="rect">
            <a:avLst/>
          </a:prstGeom>
        </p:spPr>
        <p:txBody>
          <a:bodyPr wrap="square">
            <a:spAutoFit/>
          </a:bodyPr>
          <a:lstStyle/>
          <a:p>
            <a:pPr marL="285750" indent="-285750">
              <a:spcBef>
                <a:spcPts val="600"/>
              </a:spcBef>
              <a:buFont typeface="Arial" panose="020B0604020202020204" pitchFamily="34" charset="0"/>
              <a:buChar char="•"/>
            </a:pPr>
            <a:r>
              <a:rPr lang="en-US" sz="2400" dirty="0"/>
              <a:t>Call Center protocols</a:t>
            </a:r>
          </a:p>
          <a:p>
            <a:pPr marL="285750" indent="-285750">
              <a:spcBef>
                <a:spcPts val="600"/>
              </a:spcBef>
              <a:buFont typeface="Arial" panose="020B0604020202020204" pitchFamily="34" charset="0"/>
              <a:buChar char="•"/>
            </a:pPr>
            <a:r>
              <a:rPr lang="en-US" sz="2400" dirty="0"/>
              <a:t>Community partnerships</a:t>
            </a:r>
          </a:p>
          <a:p>
            <a:pPr marL="285750" indent="-285750">
              <a:spcBef>
                <a:spcPts val="600"/>
              </a:spcBef>
              <a:buFont typeface="Arial" panose="020B0604020202020204" pitchFamily="34" charset="0"/>
              <a:buChar char="•"/>
            </a:pPr>
            <a:r>
              <a:rPr lang="en-US" sz="2400" dirty="0"/>
              <a:t>Member emergency plans</a:t>
            </a:r>
          </a:p>
          <a:p>
            <a:pPr marL="285750" indent="-285750">
              <a:spcBef>
                <a:spcPts val="600"/>
              </a:spcBef>
              <a:buFont typeface="Arial" panose="020B0604020202020204" pitchFamily="34" charset="0"/>
              <a:buChar char="•"/>
            </a:pPr>
            <a:r>
              <a:rPr lang="en-US" sz="2400" dirty="0"/>
              <a:t>Posting/disseminating emergency preparedness information</a:t>
            </a:r>
          </a:p>
          <a:p>
            <a:pPr marL="285750" indent="-285750">
              <a:spcBef>
                <a:spcPts val="600"/>
              </a:spcBef>
              <a:buFont typeface="Arial" panose="020B0604020202020204" pitchFamily="34" charset="0"/>
              <a:buChar char="•"/>
            </a:pPr>
            <a:r>
              <a:rPr lang="en-US" sz="2400" dirty="0"/>
              <a:t>Life-safety checks</a:t>
            </a:r>
          </a:p>
          <a:p>
            <a:pPr marL="285750" indent="-285750">
              <a:spcBef>
                <a:spcPts val="600"/>
              </a:spcBef>
              <a:buFont typeface="Arial" panose="020B0604020202020204" pitchFamily="34" charset="0"/>
              <a:buChar char="•"/>
            </a:pPr>
            <a:r>
              <a:rPr lang="en-US" sz="2400" dirty="0"/>
              <a:t>Health information exchange</a:t>
            </a:r>
          </a:p>
          <a:p>
            <a:pPr marL="285750" indent="-285750">
              <a:spcBef>
                <a:spcPts val="600"/>
              </a:spcBef>
              <a:buFont typeface="Arial" panose="020B0604020202020204" pitchFamily="34" charset="0"/>
              <a:buChar char="•"/>
            </a:pPr>
            <a:r>
              <a:rPr lang="en-US" sz="2400" dirty="0"/>
              <a:t>Preventing and diverting inappropriate admissions</a:t>
            </a:r>
          </a:p>
          <a:p>
            <a:pPr marL="285750" indent="-285750">
              <a:spcBef>
                <a:spcPts val="600"/>
              </a:spcBef>
              <a:buFont typeface="Arial" panose="020B0604020202020204" pitchFamily="34" charset="0"/>
              <a:buChar char="•"/>
            </a:pPr>
            <a:r>
              <a:rPr lang="en-US" sz="2400" dirty="0"/>
              <a:t>Expediting replacement of equipment and supplies</a:t>
            </a:r>
          </a:p>
          <a:p>
            <a:pPr marL="285750" indent="-285750">
              <a:spcBef>
                <a:spcPts val="600"/>
              </a:spcBef>
              <a:buFont typeface="Arial" panose="020B0604020202020204" pitchFamily="34" charset="0"/>
              <a:buChar char="•"/>
            </a:pPr>
            <a:r>
              <a:rPr lang="en-US" sz="2400" dirty="0"/>
              <a:t>Messaging</a:t>
            </a:r>
          </a:p>
          <a:p>
            <a:pPr marL="285750" indent="-285750">
              <a:spcBef>
                <a:spcPts val="600"/>
              </a:spcBef>
              <a:buFont typeface="Arial" panose="020B0604020202020204" pitchFamily="34" charset="0"/>
              <a:buChar char="•"/>
            </a:pPr>
            <a:r>
              <a:rPr lang="en-US" sz="2400" dirty="0"/>
              <a:t>Member tracking</a:t>
            </a:r>
          </a:p>
          <a:p>
            <a:endParaRPr lang="en-US" sz="2400" dirty="0">
              <a:latin typeface="Noto Serif"/>
            </a:endParaRPr>
          </a:p>
        </p:txBody>
      </p:sp>
    </p:spTree>
    <p:extLst>
      <p:ext uri="{BB962C8B-B14F-4D97-AF65-F5344CB8AC3E}">
        <p14:creationId xmlns:p14="http://schemas.microsoft.com/office/powerpoint/2010/main" val="79196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464713" y="479692"/>
            <a:ext cx="7886700" cy="553977"/>
          </a:xfrm>
        </p:spPr>
        <p:txBody>
          <a:bodyPr vert="horz" lIns="91440" tIns="45720" rIns="91440" bIns="45720" rtlCol="0" anchor="t">
            <a:noAutofit/>
          </a:bodyPr>
          <a:lstStyle/>
          <a:p>
            <a:r>
              <a:rPr lang="en-US" sz="3600" dirty="0">
                <a:solidFill>
                  <a:srgbClr val="2F5597"/>
                </a:solidFill>
                <a:latin typeface="+mn-lt"/>
              </a:rPr>
              <a:t>Health Plan Roles – Recommended Fixes:</a:t>
            </a: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2" name="Rectangle 1">
            <a:extLst>
              <a:ext uri="{FF2B5EF4-FFF2-40B4-BE49-F238E27FC236}">
                <a16:creationId xmlns:a16="http://schemas.microsoft.com/office/drawing/2014/main" id="{FE26F124-C5AF-454C-B0DB-4F1E48742E3C}"/>
              </a:ext>
            </a:extLst>
          </p:cNvPr>
          <p:cNvSpPr/>
          <p:nvPr/>
        </p:nvSpPr>
        <p:spPr>
          <a:xfrm>
            <a:off x="248596" y="1397750"/>
            <a:ext cx="8507778" cy="5176802"/>
          </a:xfrm>
          <a:prstGeom prst="rect">
            <a:avLst/>
          </a:prstGeom>
        </p:spPr>
        <p:txBody>
          <a:bodyPr wrap="square">
            <a:spAutoFit/>
          </a:bodyPr>
          <a:lstStyle/>
          <a:p>
            <a:pPr marL="285750" indent="-285750">
              <a:lnSpc>
                <a:spcPct val="110000"/>
              </a:lnSpc>
              <a:spcBef>
                <a:spcPts val="1200"/>
              </a:spcBef>
              <a:buFont typeface="Arial" panose="020B0604020202020204" pitchFamily="34" charset="0"/>
              <a:buChar char="•"/>
            </a:pPr>
            <a:r>
              <a:rPr lang="en-US" sz="2400" dirty="0"/>
              <a:t>States should incorporate emergency roles &amp; responsibilities into health plans contracts.</a:t>
            </a:r>
          </a:p>
          <a:p>
            <a:pPr marL="285750" indent="-285750">
              <a:lnSpc>
                <a:spcPct val="110000"/>
              </a:lnSpc>
              <a:spcBef>
                <a:spcPts val="1200"/>
              </a:spcBef>
              <a:buFont typeface="Arial" panose="020B0604020202020204" pitchFamily="34" charset="0"/>
              <a:buChar char="•"/>
            </a:pPr>
            <a:r>
              <a:rPr lang="en-US" sz="2400" dirty="0"/>
              <a:t>Create health plan industry-wide emergency service, guidance, training, technical support, and regulatory standards such as the CMS Emergency Preparedness Rule for facilities and suppliers.</a:t>
            </a:r>
          </a:p>
          <a:p>
            <a:pPr marL="285750" indent="-285750">
              <a:lnSpc>
                <a:spcPct val="110000"/>
              </a:lnSpc>
              <a:spcBef>
                <a:spcPts val="1200"/>
              </a:spcBef>
              <a:buFont typeface="Arial" panose="020B0604020202020204" pitchFamily="34" charset="0"/>
              <a:buChar char="•"/>
            </a:pPr>
            <a:r>
              <a:rPr lang="en-US" sz="2400" dirty="0"/>
              <a:t>Integrate specific emergency performance clauses into vendor and contractor agreements.</a:t>
            </a:r>
          </a:p>
          <a:p>
            <a:pPr marL="285750" indent="-285750">
              <a:lnSpc>
                <a:spcPct val="110000"/>
              </a:lnSpc>
              <a:spcBef>
                <a:spcPts val="1200"/>
              </a:spcBef>
              <a:buFont typeface="Arial" panose="020B0604020202020204" pitchFamily="34" charset="0"/>
              <a:buChar char="•"/>
            </a:pPr>
            <a:r>
              <a:rPr lang="en-US" sz="2400" dirty="0"/>
              <a:t>Establish &amp; test agreements for emergency supply delivery and evacuation services.</a:t>
            </a:r>
          </a:p>
          <a:p>
            <a:pPr marL="285750" indent="-285750">
              <a:lnSpc>
                <a:spcPct val="110000"/>
              </a:lnSpc>
              <a:spcBef>
                <a:spcPts val="1200"/>
              </a:spcBef>
              <a:buFont typeface="Arial" panose="020B0604020202020204" pitchFamily="34" charset="0"/>
              <a:buChar char="•"/>
            </a:pPr>
            <a:r>
              <a:rPr lang="en-US" sz="2400" dirty="0"/>
              <a:t>Connect with community partnerships for planning, </a:t>
            </a:r>
          </a:p>
          <a:p>
            <a:pPr marL="288925">
              <a:lnSpc>
                <a:spcPct val="110000"/>
              </a:lnSpc>
            </a:pPr>
            <a:r>
              <a:rPr lang="en-US" sz="2400" dirty="0"/>
              <a:t>exercises, drills, response, and recovery activities. </a:t>
            </a:r>
            <a:endParaRPr lang="en-US" sz="2400" dirty="0">
              <a:latin typeface="Noto Serif"/>
            </a:endParaRPr>
          </a:p>
        </p:txBody>
      </p:sp>
    </p:spTree>
    <p:extLst>
      <p:ext uri="{BB962C8B-B14F-4D97-AF65-F5344CB8AC3E}">
        <p14:creationId xmlns:p14="http://schemas.microsoft.com/office/powerpoint/2010/main" val="385463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0" y="269866"/>
            <a:ext cx="9143999" cy="1325563"/>
          </a:xfrm>
        </p:spPr>
        <p:txBody>
          <a:bodyPr vert="horz" lIns="91440" tIns="45720" rIns="91440" bIns="45720" rtlCol="0" anchor="ctr">
            <a:normAutofit/>
          </a:bodyPr>
          <a:lstStyle/>
          <a:p>
            <a:pPr algn="ctr"/>
            <a:r>
              <a:rPr lang="en-US" sz="3600" dirty="0">
                <a:solidFill>
                  <a:srgbClr val="2F5597"/>
                </a:solidFill>
                <a:latin typeface="+mn-lt"/>
              </a:rPr>
              <a:t>Registry After Action Report Content – </a:t>
            </a:r>
            <a:br>
              <a:rPr lang="en-US" sz="3600" dirty="0">
                <a:solidFill>
                  <a:srgbClr val="2F5597"/>
                </a:solidFill>
                <a:latin typeface="+mn-lt"/>
              </a:rPr>
            </a:br>
            <a:r>
              <a:rPr lang="en-US" sz="3600" dirty="0">
                <a:solidFill>
                  <a:srgbClr val="2F5597"/>
                </a:solidFill>
                <a:latin typeface="+mn-lt"/>
              </a:rPr>
              <a:t>Another Example</a:t>
            </a: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2" name="Rectangle 1">
            <a:extLst>
              <a:ext uri="{FF2B5EF4-FFF2-40B4-BE49-F238E27FC236}">
                <a16:creationId xmlns:a16="http://schemas.microsoft.com/office/drawing/2014/main" id="{FE26F124-C5AF-454C-B0DB-4F1E48742E3C}"/>
              </a:ext>
            </a:extLst>
          </p:cNvPr>
          <p:cNvSpPr/>
          <p:nvPr/>
        </p:nvSpPr>
        <p:spPr>
          <a:xfrm>
            <a:off x="490773" y="2162394"/>
            <a:ext cx="8162452" cy="2739211"/>
          </a:xfrm>
          <a:prstGeom prst="rect">
            <a:avLst/>
          </a:prstGeom>
        </p:spPr>
        <p:txBody>
          <a:bodyPr wrap="square">
            <a:spAutoFit/>
          </a:bodyPr>
          <a:lstStyle/>
          <a:p>
            <a:pPr marL="285750" indent="-285750">
              <a:buFont typeface="Arial" panose="020B0604020202020204" pitchFamily="34" charset="0"/>
              <a:buChar char="•"/>
            </a:pPr>
            <a:r>
              <a:rPr lang="en-US" sz="2400" dirty="0"/>
              <a:t>50 minutes workshop from Getting It Right Conference  </a:t>
            </a:r>
          </a:p>
          <a:p>
            <a:pPr marL="285750" lvl="0" indent="-285750">
              <a:buFont typeface="Arial" panose="020B0604020202020204" pitchFamily="34" charset="0"/>
              <a:buChar char="•"/>
            </a:pPr>
            <a:r>
              <a:rPr lang="en-US" sz="2400" b="1" dirty="0"/>
              <a:t>Search for:</a:t>
            </a:r>
          </a:p>
          <a:p>
            <a:pPr marL="742950" lvl="1" indent="-285750">
              <a:spcBef>
                <a:spcPts val="1200"/>
              </a:spcBef>
              <a:buFont typeface="Arial" panose="020B0604020202020204" pitchFamily="34" charset="0"/>
              <a:buChar char="•"/>
            </a:pPr>
            <a:r>
              <a:rPr lang="en-US" sz="2400" b="1" dirty="0"/>
              <a:t>The Inconvenient Truth About Registries, Power, Alerts and Evacuation</a:t>
            </a:r>
          </a:p>
          <a:p>
            <a:pPr lvl="1"/>
            <a:r>
              <a:rPr lang="en-US" sz="2400" dirty="0"/>
              <a:t>or </a:t>
            </a:r>
          </a:p>
          <a:p>
            <a:pPr marL="742950" lvl="1" indent="-285750">
              <a:buFont typeface="Arial" panose="020B0604020202020204" pitchFamily="34" charset="0"/>
              <a:buChar char="•"/>
            </a:pPr>
            <a:r>
              <a:rPr lang="en-US" sz="2400" dirty="0"/>
              <a:t>Go to: </a:t>
            </a:r>
            <a:r>
              <a:rPr lang="en-US" sz="2400" u="sng" dirty="0">
                <a:hlinkClick r:id="rId2"/>
              </a:rPr>
              <a:t>https://www.youtube.com/watch?v=y1SpBhpUUbk</a:t>
            </a:r>
            <a:endParaRPr lang="en-US" sz="2400" dirty="0"/>
          </a:p>
          <a:p>
            <a:endParaRPr lang="en-US" dirty="0">
              <a:latin typeface="Noto Serif"/>
            </a:endParaRPr>
          </a:p>
        </p:txBody>
      </p:sp>
    </p:spTree>
    <p:extLst>
      <p:ext uri="{BB962C8B-B14F-4D97-AF65-F5344CB8AC3E}">
        <p14:creationId xmlns:p14="http://schemas.microsoft.com/office/powerpoint/2010/main" val="113847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6" name="Title 1">
            <a:extLst>
              <a:ext uri="{FF2B5EF4-FFF2-40B4-BE49-F238E27FC236}">
                <a16:creationId xmlns:a16="http://schemas.microsoft.com/office/drawing/2014/main" id="{F5BED4FA-8632-44D5-B9B0-229C5368D940}"/>
              </a:ext>
            </a:extLst>
          </p:cNvPr>
          <p:cNvSpPr>
            <a:spLocks noGrp="1"/>
          </p:cNvSpPr>
          <p:nvPr>
            <p:ph type="title"/>
          </p:nvPr>
        </p:nvSpPr>
        <p:spPr>
          <a:xfrm>
            <a:off x="0" y="444640"/>
            <a:ext cx="9144000" cy="1095926"/>
          </a:xfrm>
        </p:spPr>
        <p:txBody>
          <a:bodyPr>
            <a:normAutofit/>
          </a:bodyPr>
          <a:lstStyle/>
          <a:p>
            <a:pPr algn="ctr"/>
            <a:r>
              <a:rPr lang="en-US" sz="3600" dirty="0">
                <a:solidFill>
                  <a:srgbClr val="2F5597"/>
                </a:solidFill>
                <a:latin typeface="+mn-lt"/>
              </a:rPr>
              <a:t>Failure to Provide Equally Effective Communication</a:t>
            </a:r>
          </a:p>
        </p:txBody>
      </p:sp>
      <p:sp>
        <p:nvSpPr>
          <p:cNvPr id="5" name="Content Placeholder 2">
            <a:extLst>
              <a:ext uri="{FF2B5EF4-FFF2-40B4-BE49-F238E27FC236}">
                <a16:creationId xmlns:a16="http://schemas.microsoft.com/office/drawing/2014/main" id="{50365732-6410-4560-8352-266882E3E5C8}"/>
              </a:ext>
            </a:extLst>
          </p:cNvPr>
          <p:cNvSpPr txBox="1">
            <a:spLocks/>
          </p:cNvSpPr>
          <p:nvPr/>
        </p:nvSpPr>
        <p:spPr>
          <a:xfrm>
            <a:off x="138026" y="1713892"/>
            <a:ext cx="8447174" cy="48260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0">
              <a:lnSpc>
                <a:spcPts val="2880"/>
              </a:lnSpc>
              <a:spcBef>
                <a:spcPts val="1200"/>
              </a:spcBef>
              <a:buNone/>
            </a:pPr>
            <a:r>
              <a:rPr lang="en-US" sz="2800" dirty="0"/>
              <a:t>Lack of equally effective communication in shelter for people who are Deaf</a:t>
            </a:r>
          </a:p>
          <a:p>
            <a:pPr marL="457200" indent="0">
              <a:lnSpc>
                <a:spcPts val="2880"/>
              </a:lnSpc>
              <a:spcBef>
                <a:spcPts val="1200"/>
              </a:spcBef>
              <a:buNone/>
            </a:pPr>
            <a:r>
              <a:rPr lang="en-US" sz="2400" b="1" dirty="0"/>
              <a:t>Example: </a:t>
            </a:r>
            <a:r>
              <a:rPr lang="en-US" sz="2400" dirty="0"/>
              <a:t>Individual walking around George R. Brown Convention Center with a sign with the word “Deaf” on it</a:t>
            </a:r>
          </a:p>
          <a:p>
            <a:pPr marL="0" indent="0">
              <a:buFont typeface="Arial" panose="020B0604020202020204" pitchFamily="34" charset="0"/>
              <a:buNone/>
            </a:pPr>
            <a:endParaRPr lang="en-US" sz="1600" dirty="0"/>
          </a:p>
          <a:p>
            <a:pPr marL="0" indent="0">
              <a:buNone/>
            </a:pPr>
            <a:r>
              <a:rPr lang="en-US" sz="2400" b="1" dirty="0"/>
              <a:t>Recommendations</a:t>
            </a:r>
          </a:p>
          <a:p>
            <a:pPr marL="457200" lvl="1" indent="-288925">
              <a:lnSpc>
                <a:spcPct val="120000"/>
              </a:lnSpc>
              <a:spcBef>
                <a:spcPts val="1200"/>
              </a:spcBef>
            </a:pPr>
            <a:r>
              <a:rPr lang="en-US" sz="2400" dirty="0"/>
              <a:t>Department of Justice and other Federal civil rights offices must enforce compliance with effective communication obligations. </a:t>
            </a:r>
          </a:p>
          <a:p>
            <a:pPr marL="457200" lvl="1" indent="-288925">
              <a:lnSpc>
                <a:spcPct val="120000"/>
              </a:lnSpc>
              <a:spcBef>
                <a:spcPts val="1200"/>
              </a:spcBef>
            </a:pPr>
            <a:r>
              <a:rPr lang="en-US" sz="2400" dirty="0"/>
              <a:t>Training and technical assistance must be provided to                   local emergency management.</a:t>
            </a:r>
          </a:p>
          <a:p>
            <a:pPr marL="342900" lvl="1" indent="0">
              <a:buFont typeface="Arial" panose="020B0604020202020204" pitchFamily="34" charset="0"/>
              <a:buNone/>
            </a:pPr>
            <a:r>
              <a:rPr lang="en-US" sz="2400" dirty="0"/>
              <a:t> </a:t>
            </a:r>
          </a:p>
        </p:txBody>
      </p:sp>
    </p:spTree>
    <p:extLst>
      <p:ext uri="{BB962C8B-B14F-4D97-AF65-F5344CB8AC3E}">
        <p14:creationId xmlns:p14="http://schemas.microsoft.com/office/powerpoint/2010/main" val="486706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55E0FDD-2E62-4430-B73F-23444E2BFEE2}"/>
              </a:ext>
            </a:extLst>
          </p:cNvPr>
          <p:cNvSpPr txBox="1">
            <a:spLocks/>
          </p:cNvSpPr>
          <p:nvPr/>
        </p:nvSpPr>
        <p:spPr>
          <a:xfrm>
            <a:off x="246820" y="2203863"/>
            <a:ext cx="8766866" cy="402631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10000"/>
              </a:lnSpc>
              <a:spcBef>
                <a:spcPts val="1800"/>
              </a:spcBef>
              <a:buNone/>
            </a:pPr>
            <a:r>
              <a:rPr lang="en-US" sz="2800" dirty="0"/>
              <a:t>Inability to indicate that you have a disability when registering for FEMA</a:t>
            </a:r>
          </a:p>
          <a:p>
            <a:pPr marL="0" indent="0">
              <a:lnSpc>
                <a:spcPct val="110000"/>
              </a:lnSpc>
              <a:spcBef>
                <a:spcPts val="1800"/>
              </a:spcBef>
              <a:buNone/>
            </a:pPr>
            <a:r>
              <a:rPr lang="en-US" sz="2400" b="1" dirty="0"/>
              <a:t>Example: </a:t>
            </a:r>
            <a:r>
              <a:rPr lang="en-US" sz="2400" dirty="0"/>
              <a:t>Disaster survivor with a spinal cord injury institutionalized due to  pressure sores because he was forced to share a TSA bed because he could not identify his need for accommodation on application</a:t>
            </a:r>
          </a:p>
          <a:p>
            <a:pPr marL="0" indent="0">
              <a:lnSpc>
                <a:spcPct val="120000"/>
              </a:lnSpc>
              <a:spcBef>
                <a:spcPts val="1800"/>
              </a:spcBef>
              <a:buNone/>
            </a:pPr>
            <a:r>
              <a:rPr lang="en-US" sz="2400" b="1" dirty="0"/>
              <a:t>Recommendations</a:t>
            </a:r>
          </a:p>
          <a:p>
            <a:pPr marL="228600" lvl="1" indent="-228600"/>
            <a:r>
              <a:rPr lang="en-US" sz="2400" dirty="0"/>
              <a:t>Redesign and publish FEMA disaster assistance application</a:t>
            </a:r>
          </a:p>
          <a:p>
            <a:pPr marL="228600" lvl="1" indent="-228600"/>
            <a:r>
              <a:rPr lang="en-US" sz="2400" dirty="0"/>
              <a:t>Engage knowledgeable disability community leaders </a:t>
            </a:r>
          </a:p>
          <a:p>
            <a:pPr lvl="1"/>
            <a:endParaRPr lang="en-US" sz="2400" dirty="0"/>
          </a:p>
          <a:p>
            <a:endParaRPr lang="en-US" sz="2400" dirty="0"/>
          </a:p>
        </p:txBody>
      </p:sp>
      <p:sp>
        <p:nvSpPr>
          <p:cNvPr id="7" name="Title 1">
            <a:extLst>
              <a:ext uri="{FF2B5EF4-FFF2-40B4-BE49-F238E27FC236}">
                <a16:creationId xmlns:a16="http://schemas.microsoft.com/office/drawing/2014/main" id="{9B676EF6-7BCF-4B0E-8D64-6B5393A1C7A9}"/>
              </a:ext>
            </a:extLst>
          </p:cNvPr>
          <p:cNvSpPr>
            <a:spLocks noGrp="1"/>
          </p:cNvSpPr>
          <p:nvPr>
            <p:ph type="title"/>
          </p:nvPr>
        </p:nvSpPr>
        <p:spPr>
          <a:xfrm>
            <a:off x="0" y="398053"/>
            <a:ext cx="9064486" cy="1325563"/>
          </a:xfrm>
        </p:spPr>
        <p:txBody>
          <a:bodyPr>
            <a:noAutofit/>
          </a:bodyPr>
          <a:lstStyle/>
          <a:p>
            <a:pPr algn="ctr"/>
            <a:r>
              <a:rPr lang="en-US" sz="3600" dirty="0">
                <a:solidFill>
                  <a:srgbClr val="2F5597"/>
                </a:solidFill>
                <a:latin typeface="+mn-lt"/>
                <a:cs typeface="Arial" panose="020B0604020202020204" pitchFamily="34" charset="0"/>
              </a:rPr>
              <a:t>FEMA registration process inadequate to provide equal access and reasonable accommodations</a:t>
            </a:r>
          </a:p>
        </p:txBody>
      </p:sp>
    </p:spTree>
    <p:extLst>
      <p:ext uri="{BB962C8B-B14F-4D97-AF65-F5344CB8AC3E}">
        <p14:creationId xmlns:p14="http://schemas.microsoft.com/office/powerpoint/2010/main" val="2819215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08E685B-B902-4A76-A229-599F33106BD3}"/>
              </a:ext>
            </a:extLst>
          </p:cNvPr>
          <p:cNvSpPr txBox="1">
            <a:spLocks/>
          </p:cNvSpPr>
          <p:nvPr/>
        </p:nvSpPr>
        <p:spPr>
          <a:xfrm>
            <a:off x="195605" y="1349720"/>
            <a:ext cx="8255829" cy="521046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1800"/>
              </a:spcBef>
              <a:buFont typeface="Arial" panose="020B0604020202020204" pitchFamily="34" charset="0"/>
              <a:buNone/>
            </a:pPr>
            <a:r>
              <a:rPr lang="en-US" sz="2800" dirty="0"/>
              <a:t>Students with disabilities are denied a Free and Appropriate Public Education </a:t>
            </a:r>
          </a:p>
          <a:p>
            <a:pPr marL="0" indent="0">
              <a:lnSpc>
                <a:spcPct val="100000"/>
              </a:lnSpc>
              <a:spcBef>
                <a:spcPts val="1800"/>
              </a:spcBef>
              <a:buFont typeface="Arial" panose="020B0604020202020204" pitchFamily="34" charset="0"/>
              <a:buNone/>
            </a:pPr>
            <a:r>
              <a:rPr lang="en-US" sz="2400" b="1" dirty="0"/>
              <a:t>Example: </a:t>
            </a:r>
            <a:r>
              <a:rPr lang="en-US" sz="2400" dirty="0"/>
              <a:t>Student with autism had no transportation to new school and no transition support</a:t>
            </a:r>
          </a:p>
          <a:p>
            <a:pPr marL="0" indent="0">
              <a:spcBef>
                <a:spcPts val="1200"/>
              </a:spcBef>
              <a:buFont typeface="Arial" panose="020B0604020202020204" pitchFamily="34" charset="0"/>
              <a:buNone/>
            </a:pPr>
            <a:r>
              <a:rPr lang="en-US" sz="2400" b="1" dirty="0"/>
              <a:t>Recommendations</a:t>
            </a:r>
          </a:p>
          <a:p>
            <a:pPr marL="225425" lvl="1" indent="-225425">
              <a:lnSpc>
                <a:spcPct val="120000"/>
              </a:lnSpc>
              <a:spcBef>
                <a:spcPts val="1200"/>
              </a:spcBef>
            </a:pPr>
            <a:r>
              <a:rPr lang="en-US" sz="2400" dirty="0"/>
              <a:t>IEPs and 504 plans must be stored in the cloud for availability during and after disasters. </a:t>
            </a:r>
          </a:p>
          <a:p>
            <a:pPr marL="225425" lvl="1" indent="-225425">
              <a:lnSpc>
                <a:spcPct val="120000"/>
              </a:lnSpc>
              <a:spcBef>
                <a:spcPts val="1200"/>
              </a:spcBef>
            </a:pPr>
            <a:r>
              <a:rPr lang="en-US" sz="2400" dirty="0"/>
              <a:t>Parents should be given digitized versions of IEPs or 504 Plans on flash drives each time the IEP or 504 Plan is updated.</a:t>
            </a:r>
          </a:p>
          <a:p>
            <a:pPr marL="225425" lvl="1" indent="-225425">
              <a:lnSpc>
                <a:spcPct val="120000"/>
              </a:lnSpc>
              <a:spcBef>
                <a:spcPts val="1200"/>
              </a:spcBef>
            </a:pPr>
            <a:r>
              <a:rPr lang="en-US" sz="2400" dirty="0"/>
              <a:t>IEPs and 504 Plans must include emergency contingencies</a:t>
            </a:r>
          </a:p>
          <a:p>
            <a:pPr lvl="1"/>
            <a:endParaRPr lang="en-US" sz="2400" dirty="0"/>
          </a:p>
        </p:txBody>
      </p:sp>
      <p:sp>
        <p:nvSpPr>
          <p:cNvPr id="6" name="Title 1">
            <a:extLst>
              <a:ext uri="{FF2B5EF4-FFF2-40B4-BE49-F238E27FC236}">
                <a16:creationId xmlns:a16="http://schemas.microsoft.com/office/drawing/2014/main" id="{035A9E50-4E8C-4115-915E-960271376078}"/>
              </a:ext>
            </a:extLst>
          </p:cNvPr>
          <p:cNvSpPr>
            <a:spLocks noGrp="1"/>
          </p:cNvSpPr>
          <p:nvPr>
            <p:ph type="title"/>
          </p:nvPr>
        </p:nvSpPr>
        <p:spPr>
          <a:xfrm>
            <a:off x="564734" y="677863"/>
            <a:ext cx="7886700" cy="612223"/>
          </a:xfrm>
        </p:spPr>
        <p:txBody>
          <a:bodyPr anchor="t">
            <a:noAutofit/>
          </a:bodyPr>
          <a:lstStyle/>
          <a:p>
            <a:pPr algn="ctr"/>
            <a:r>
              <a:rPr lang="en-US" sz="3600" dirty="0">
                <a:solidFill>
                  <a:srgbClr val="2F5597"/>
                </a:solidFill>
                <a:latin typeface="+mn-lt"/>
              </a:rPr>
              <a:t>Education</a:t>
            </a:r>
            <a:endParaRPr lang="en-US" sz="3600" dirty="0">
              <a:solidFill>
                <a:srgbClr val="FF0000"/>
              </a:solidFill>
              <a:latin typeface="+mn-lt"/>
            </a:endParaRPr>
          </a:p>
        </p:txBody>
      </p:sp>
    </p:spTree>
    <p:extLst>
      <p:ext uri="{BB962C8B-B14F-4D97-AF65-F5344CB8AC3E}">
        <p14:creationId xmlns:p14="http://schemas.microsoft.com/office/powerpoint/2010/main" val="2407861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4CDF1E-0E0C-4203-9E95-6EB3CE08E44F}"/>
              </a:ext>
            </a:extLst>
          </p:cNvPr>
          <p:cNvSpPr txBox="1"/>
          <p:nvPr/>
        </p:nvSpPr>
        <p:spPr>
          <a:xfrm>
            <a:off x="0" y="501140"/>
            <a:ext cx="9004852" cy="646331"/>
          </a:xfrm>
          <a:prstGeom prst="rect">
            <a:avLst/>
          </a:prstGeom>
          <a:noFill/>
        </p:spPr>
        <p:txBody>
          <a:bodyPr wrap="square" rtlCol="0">
            <a:spAutoFit/>
          </a:bodyPr>
          <a:lstStyle/>
          <a:p>
            <a:pPr algn="ctr"/>
            <a:r>
              <a:rPr lang="en-US" sz="3600" dirty="0">
                <a:solidFill>
                  <a:srgbClr val="2F5597"/>
                </a:solidFill>
              </a:rPr>
              <a:t>Additional Equal Access Failures</a:t>
            </a:r>
          </a:p>
        </p:txBody>
      </p:sp>
      <p:sp>
        <p:nvSpPr>
          <p:cNvPr id="4" name="TextBox 3">
            <a:extLst>
              <a:ext uri="{FF2B5EF4-FFF2-40B4-BE49-F238E27FC236}">
                <a16:creationId xmlns:a16="http://schemas.microsoft.com/office/drawing/2014/main" id="{9305AF85-B80C-0746-A5FE-72AC4F47CEBE}"/>
              </a:ext>
            </a:extLst>
          </p:cNvPr>
          <p:cNvSpPr txBox="1"/>
          <p:nvPr/>
        </p:nvSpPr>
        <p:spPr>
          <a:xfrm>
            <a:off x="850657" y="1804401"/>
            <a:ext cx="7303538" cy="4056495"/>
          </a:xfrm>
          <a:prstGeom prst="rect">
            <a:avLst/>
          </a:prstGeom>
          <a:noFill/>
        </p:spPr>
        <p:txBody>
          <a:bodyPr wrap="square" rtlCol="0">
            <a:spAutoFit/>
          </a:bodyPr>
          <a:lstStyle/>
          <a:p>
            <a:pPr marL="457200" indent="-457200" fontAlgn="base">
              <a:lnSpc>
                <a:spcPct val="120000"/>
              </a:lnSpc>
              <a:buFont typeface="Arial" panose="020B0604020202020204" pitchFamily="34" charset="0"/>
              <a:buChar char="•"/>
            </a:pPr>
            <a:r>
              <a:rPr lang="en-US" sz="2800" dirty="0"/>
              <a:t>Notification</a:t>
            </a:r>
          </a:p>
          <a:p>
            <a:pPr marL="457200" indent="-457200" fontAlgn="base">
              <a:buFont typeface="Arial" panose="020B0604020202020204" pitchFamily="34" charset="0"/>
              <a:buChar char="•"/>
            </a:pPr>
            <a:r>
              <a:rPr lang="en-US" sz="2800" dirty="0"/>
              <a:t>Evacuation</a:t>
            </a:r>
          </a:p>
          <a:p>
            <a:pPr marL="457200" indent="-457200" fontAlgn="base">
              <a:buFont typeface="Arial" panose="020B0604020202020204" pitchFamily="34" charset="0"/>
              <a:buChar char="•"/>
            </a:pPr>
            <a:r>
              <a:rPr lang="en-US" sz="2800" dirty="0"/>
              <a:t>Sheltering</a:t>
            </a:r>
          </a:p>
          <a:p>
            <a:pPr marL="457200" indent="-457200" fontAlgn="base">
              <a:buFont typeface="Arial" panose="020B0604020202020204" pitchFamily="34" charset="0"/>
              <a:buChar char="•"/>
            </a:pPr>
            <a:r>
              <a:rPr lang="en-US" sz="2800" dirty="0"/>
              <a:t>Disaster Recovery Centers</a:t>
            </a:r>
          </a:p>
          <a:p>
            <a:pPr marL="457200" indent="-457200" fontAlgn="base">
              <a:buFont typeface="Arial" panose="020B0604020202020204" pitchFamily="34" charset="0"/>
              <a:buChar char="•"/>
            </a:pPr>
            <a:r>
              <a:rPr lang="en-US" sz="2800" dirty="0"/>
              <a:t>Food and Water Distribution</a:t>
            </a:r>
          </a:p>
          <a:p>
            <a:pPr marL="457200" indent="-457200" fontAlgn="base">
              <a:buFont typeface="Arial" panose="020B0604020202020204" pitchFamily="34" charset="0"/>
              <a:buChar char="•"/>
            </a:pPr>
            <a:r>
              <a:rPr lang="en-US" sz="2800" dirty="0"/>
              <a:t>Distribution of Goods</a:t>
            </a:r>
          </a:p>
          <a:p>
            <a:pPr marL="457200" indent="-457200" fontAlgn="base">
              <a:buFont typeface="Arial" panose="020B0604020202020204" pitchFamily="34" charset="0"/>
              <a:buChar char="•"/>
            </a:pPr>
            <a:r>
              <a:rPr lang="en-US" sz="2800" dirty="0"/>
              <a:t>Home Inspection</a:t>
            </a:r>
          </a:p>
          <a:p>
            <a:pPr marL="457200" indent="-457200" fontAlgn="base">
              <a:buFont typeface="Arial" panose="020B0604020202020204" pitchFamily="34" charset="0"/>
              <a:buChar char="•"/>
            </a:pPr>
            <a:r>
              <a:rPr lang="en-US" sz="2800" dirty="0"/>
              <a:t>Housing</a:t>
            </a:r>
          </a:p>
          <a:p>
            <a:pPr marL="457200" indent="-457200" fontAlgn="base">
              <a:buFont typeface="Arial" panose="020B0604020202020204" pitchFamily="34" charset="0"/>
              <a:buChar char="•"/>
            </a:pPr>
            <a:r>
              <a:rPr lang="en-US" sz="2800" dirty="0"/>
              <a:t>Appealing Denials</a:t>
            </a:r>
            <a:endParaRPr lang="en-US" sz="2400" dirty="0"/>
          </a:p>
        </p:txBody>
      </p:sp>
    </p:spTree>
    <p:extLst>
      <p:ext uri="{BB962C8B-B14F-4D97-AF65-F5344CB8AC3E}">
        <p14:creationId xmlns:p14="http://schemas.microsoft.com/office/powerpoint/2010/main" val="223458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A helicopter is lowering a black bag on a line">
            <a:extLst>
              <a:ext uri="{FF2B5EF4-FFF2-40B4-BE49-F238E27FC236}">
                <a16:creationId xmlns:a16="http://schemas.microsoft.com/office/drawing/2014/main" id="{CAB14AED-025B-404A-8416-D987D4E50BCB}"/>
              </a:ext>
            </a:extLst>
          </p:cNvPr>
          <p:cNvPicPr>
            <a:picLocks noChangeAspect="1"/>
          </p:cNvPicPr>
          <p:nvPr/>
        </p:nvPicPr>
        <p:blipFill rotWithShape="1">
          <a:blip r:embed="rId2"/>
          <a:srcRect l="7838"/>
          <a:stretch/>
        </p:blipFill>
        <p:spPr>
          <a:xfrm>
            <a:off x="263239" y="2321149"/>
            <a:ext cx="4145779" cy="2927397"/>
          </a:xfrm>
          <a:prstGeom prst="rect">
            <a:avLst/>
          </a:prstGeom>
          <a:ln w="38100">
            <a:solidFill>
              <a:schemeClr val="accent1"/>
            </a:solidFill>
          </a:ln>
        </p:spPr>
      </p:pic>
      <p:pic>
        <p:nvPicPr>
          <p:cNvPr id="5" name="Picture 4" descr="A woman standing in a fenced yard is reaching for a black bag suspended from a helicopter on a line ">
            <a:extLst>
              <a:ext uri="{FF2B5EF4-FFF2-40B4-BE49-F238E27FC236}">
                <a16:creationId xmlns:a16="http://schemas.microsoft.com/office/drawing/2014/main" id="{B7ADFDAD-CF0D-0E47-B44F-75162789F652}"/>
              </a:ext>
            </a:extLst>
          </p:cNvPr>
          <p:cNvPicPr>
            <a:picLocks noChangeAspect="1"/>
          </p:cNvPicPr>
          <p:nvPr/>
        </p:nvPicPr>
        <p:blipFill>
          <a:blip r:embed="rId3"/>
          <a:stretch>
            <a:fillRect/>
          </a:stretch>
        </p:blipFill>
        <p:spPr>
          <a:xfrm>
            <a:off x="4681116" y="2319189"/>
            <a:ext cx="4094584" cy="2927397"/>
          </a:xfrm>
          <a:prstGeom prst="rect">
            <a:avLst/>
          </a:prstGeom>
          <a:ln w="38100">
            <a:solidFill>
              <a:schemeClr val="accent1"/>
            </a:solidFill>
          </a:ln>
        </p:spPr>
      </p:pic>
      <p:sp>
        <p:nvSpPr>
          <p:cNvPr id="6" name="Rectangle 5">
            <a:extLst>
              <a:ext uri="{FF2B5EF4-FFF2-40B4-BE49-F238E27FC236}">
                <a16:creationId xmlns:a16="http://schemas.microsoft.com/office/drawing/2014/main" id="{B779A530-36A5-084C-9D96-E2B30916098C}"/>
              </a:ext>
            </a:extLst>
          </p:cNvPr>
          <p:cNvSpPr/>
          <p:nvPr/>
        </p:nvSpPr>
        <p:spPr>
          <a:xfrm>
            <a:off x="0" y="540556"/>
            <a:ext cx="91440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F5597"/>
                </a:solidFill>
                <a:effectLst/>
                <a:uLnTx/>
                <a:uFillTx/>
                <a:latin typeface="Calibri" panose="020F0502020204030204"/>
                <a:ea typeface="+mn-ea"/>
                <a:cs typeface="+mn-cs"/>
              </a:rPr>
              <a:t>Disaster Response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F5597"/>
                </a:solidFill>
                <a:effectLst/>
                <a:uLnTx/>
                <a:uFillTx/>
                <a:latin typeface="Calibri" panose="020F0502020204030204"/>
                <a:ea typeface="+mn-ea"/>
                <a:cs typeface="+mn-cs"/>
              </a:rPr>
              <a:t>Hurricane </a:t>
            </a:r>
            <a:r>
              <a:rPr kumimoji="0" lang="en-US" sz="3600" b="1" i="0" u="none" strike="noStrike" kern="1200" cap="none" spc="0" normalizeH="0" baseline="0" noProof="0" dirty="0">
                <a:ln>
                  <a:noFill/>
                </a:ln>
                <a:solidFill>
                  <a:srgbClr val="2F5597"/>
                </a:solidFill>
                <a:effectLst/>
                <a:uLnTx/>
                <a:uFillTx/>
                <a:latin typeface="Calibri" panose="020F0502020204030204"/>
                <a:ea typeface="+mn-ea"/>
                <a:cs typeface="+mn-cs"/>
              </a:rPr>
              <a:t>Harvey</a:t>
            </a:r>
          </a:p>
        </p:txBody>
      </p:sp>
    </p:spTree>
    <p:extLst>
      <p:ext uri="{BB962C8B-B14F-4D97-AF65-F5344CB8AC3E}">
        <p14:creationId xmlns:p14="http://schemas.microsoft.com/office/powerpoint/2010/main" val="1477606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ational Guard soldiers are loading a line of cartons onto a military vehicle">
            <a:extLst>
              <a:ext uri="{FF2B5EF4-FFF2-40B4-BE49-F238E27FC236}">
                <a16:creationId xmlns:a16="http://schemas.microsoft.com/office/drawing/2014/main" id="{ACE7E07A-784A-4C70-AABF-14B36994DF43}"/>
              </a:ext>
            </a:extLst>
          </p:cNvPr>
          <p:cNvPicPr>
            <a:picLocks noChangeAspect="1"/>
          </p:cNvPicPr>
          <p:nvPr/>
        </p:nvPicPr>
        <p:blipFill rotWithShape="1">
          <a:blip r:embed="rId2"/>
          <a:srcRect l="4720" b="9111"/>
          <a:stretch/>
        </p:blipFill>
        <p:spPr>
          <a:xfrm>
            <a:off x="247374" y="1763842"/>
            <a:ext cx="4217320" cy="2616199"/>
          </a:xfrm>
          <a:prstGeom prst="rect">
            <a:avLst/>
          </a:prstGeom>
          <a:ln w="19050">
            <a:solidFill>
              <a:schemeClr val="accent1">
                <a:lumMod val="75000"/>
              </a:schemeClr>
            </a:solidFill>
          </a:ln>
        </p:spPr>
      </p:pic>
      <p:pic>
        <p:nvPicPr>
          <p:cNvPr id="8" name="Picture 7" descr="Two women in blue &quot;Trach Mommas&quot; shirts and white shorts are flanked by four National Guard soldiers in front of a military transport vehicle">
            <a:extLst>
              <a:ext uri="{FF2B5EF4-FFF2-40B4-BE49-F238E27FC236}">
                <a16:creationId xmlns:a16="http://schemas.microsoft.com/office/drawing/2014/main" id="{656BC2F3-A807-4181-9545-29E004E41E02}"/>
              </a:ext>
            </a:extLst>
          </p:cNvPr>
          <p:cNvPicPr>
            <a:picLocks noChangeAspect="1"/>
          </p:cNvPicPr>
          <p:nvPr/>
        </p:nvPicPr>
        <p:blipFill rotWithShape="1">
          <a:blip r:embed="rId3"/>
          <a:srcRect r="6654"/>
          <a:stretch/>
        </p:blipFill>
        <p:spPr>
          <a:xfrm>
            <a:off x="4661299" y="1727519"/>
            <a:ext cx="4217320" cy="2616199"/>
          </a:xfrm>
          <a:prstGeom prst="rect">
            <a:avLst/>
          </a:prstGeom>
          <a:ln w="19050">
            <a:solidFill>
              <a:schemeClr val="accent1">
                <a:lumMod val="75000"/>
              </a:schemeClr>
            </a:solidFill>
          </a:ln>
        </p:spPr>
      </p:pic>
      <p:pic>
        <p:nvPicPr>
          <p:cNvPr id="11" name="Picture 10" descr="9 cardboard boxes in an office, all labelled &quot;Supplies&quot; with &quot;Portlight Partnership for Inclusive Disaster Strategies&quot; 800-626-4959 and  &quot;Trach Mommas of Louisiana&quot;">
            <a:extLst>
              <a:ext uri="{FF2B5EF4-FFF2-40B4-BE49-F238E27FC236}">
                <a16:creationId xmlns:a16="http://schemas.microsoft.com/office/drawing/2014/main" id="{2CD4BEE8-859F-4E61-A2D0-ACC7CA76BC8E}"/>
              </a:ext>
            </a:extLst>
          </p:cNvPr>
          <p:cNvPicPr>
            <a:picLocks noChangeAspect="1"/>
          </p:cNvPicPr>
          <p:nvPr/>
        </p:nvPicPr>
        <p:blipFill rotWithShape="1">
          <a:blip r:embed="rId4"/>
          <a:srcRect t="12496" b="10091"/>
          <a:stretch/>
        </p:blipFill>
        <p:spPr>
          <a:xfrm>
            <a:off x="2882899" y="4616071"/>
            <a:ext cx="3314701" cy="2065331"/>
          </a:xfrm>
          <a:prstGeom prst="rect">
            <a:avLst/>
          </a:prstGeom>
          <a:ln w="19050">
            <a:solidFill>
              <a:schemeClr val="tx1"/>
            </a:solidFill>
          </a:ln>
        </p:spPr>
      </p:pic>
      <p:sp>
        <p:nvSpPr>
          <p:cNvPr id="2" name="TextBox 1"/>
          <p:cNvSpPr txBox="1"/>
          <p:nvPr/>
        </p:nvSpPr>
        <p:spPr>
          <a:xfrm>
            <a:off x="127000" y="352716"/>
            <a:ext cx="85725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F5597"/>
                </a:solidFill>
                <a:effectLst/>
                <a:uLnTx/>
                <a:uFillTx/>
                <a:latin typeface="Calibri" panose="020F0502020204030204"/>
                <a:ea typeface="+mn-ea"/>
                <a:cs typeface="+mn-cs"/>
              </a:rPr>
              <a:t>Disaster Response - Hurricane </a:t>
            </a:r>
            <a:r>
              <a:rPr kumimoji="0" lang="en-US" sz="3600" b="1" i="0" u="none" strike="noStrike" kern="1200" cap="none" spc="0" normalizeH="0" baseline="0" noProof="0" dirty="0">
                <a:ln>
                  <a:noFill/>
                </a:ln>
                <a:solidFill>
                  <a:srgbClr val="2F5597"/>
                </a:solidFill>
                <a:effectLst/>
                <a:uLnTx/>
                <a:uFillTx/>
                <a:latin typeface="Calibri" panose="020F0502020204030204"/>
                <a:ea typeface="+mn-ea"/>
                <a:cs typeface="+mn-cs"/>
              </a:rPr>
              <a:t>Irma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F5597"/>
                </a:solidFill>
                <a:effectLst/>
                <a:uLnTx/>
                <a:uFillTx/>
                <a:latin typeface="Calibri" panose="020F0502020204030204"/>
                <a:ea typeface="+mn-ea"/>
                <a:cs typeface="+mn-cs"/>
              </a:rPr>
              <a:t>Partnership, National Guard, </a:t>
            </a:r>
            <a:r>
              <a:rPr kumimoji="0" lang="en-US" sz="3200" b="0" i="0" u="none" strike="noStrike" kern="1200" cap="none" spc="0" normalizeH="0" baseline="0" noProof="0" dirty="0" err="1">
                <a:ln>
                  <a:noFill/>
                </a:ln>
                <a:solidFill>
                  <a:srgbClr val="2F5597"/>
                </a:solidFill>
                <a:effectLst/>
                <a:uLnTx/>
                <a:uFillTx/>
                <a:latin typeface="Calibri" panose="020F0502020204030204"/>
                <a:ea typeface="+mn-ea"/>
                <a:cs typeface="+mn-cs"/>
              </a:rPr>
              <a:t>Trach</a:t>
            </a:r>
            <a:r>
              <a:rPr kumimoji="0" lang="en-US" sz="3200" b="0" i="0" u="none" strike="noStrike" kern="1200" cap="none" spc="0" normalizeH="0" baseline="0" noProof="0" dirty="0">
                <a:ln>
                  <a:noFill/>
                </a:ln>
                <a:solidFill>
                  <a:srgbClr val="2F5597"/>
                </a:solidFill>
                <a:effectLst/>
                <a:uLnTx/>
                <a:uFillTx/>
                <a:latin typeface="Calibri" panose="020F0502020204030204"/>
                <a:ea typeface="+mn-ea"/>
                <a:cs typeface="+mn-cs"/>
              </a:rPr>
              <a:t> Mamas </a:t>
            </a:r>
          </a:p>
        </p:txBody>
      </p:sp>
    </p:spTree>
    <p:extLst>
      <p:ext uri="{BB962C8B-B14F-4D97-AF65-F5344CB8AC3E}">
        <p14:creationId xmlns:p14="http://schemas.microsoft.com/office/powerpoint/2010/main" val="237034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606490" y="963879"/>
            <a:ext cx="2668604" cy="4930247"/>
          </a:xfrm>
        </p:spPr>
        <p:txBody>
          <a:bodyPr vert="horz" lIns="91440" tIns="45720" rIns="91440" bIns="45720" rtlCol="0" anchor="ctr">
            <a:normAutofit/>
          </a:bodyPr>
          <a:lstStyle/>
          <a:p>
            <a:pPr algn="r" defTabSz="914400"/>
            <a:r>
              <a:rPr lang="en-US" sz="3600" dirty="0">
                <a:solidFill>
                  <a:schemeClr val="accent1"/>
                </a:solidFill>
              </a:rPr>
              <a:t>Disaster Response</a:t>
            </a:r>
          </a:p>
        </p:txBody>
      </p:sp>
      <p:pic>
        <p:nvPicPr>
          <p:cNvPr id="6" name="Picture 5" descr="A group of disability advocates posing for the camera in front of a vehicle loaded with supplies, including a man and a woman using wheelchairs. &#10;&#10;">
            <a:extLst>
              <a:ext uri="{FF2B5EF4-FFF2-40B4-BE49-F238E27FC236}">
                <a16:creationId xmlns:a16="http://schemas.microsoft.com/office/drawing/2014/main" id="{B4D21D70-1A0A-4B1E-B0F9-C966764328DE}"/>
              </a:ext>
            </a:extLst>
          </p:cNvPr>
          <p:cNvPicPr>
            <a:picLocks noChangeAspect="1"/>
          </p:cNvPicPr>
          <p:nvPr/>
        </p:nvPicPr>
        <p:blipFill rotWithShape="1">
          <a:blip r:embed="rId2"/>
          <a:srcRect t="8306"/>
          <a:stretch/>
        </p:blipFill>
        <p:spPr>
          <a:xfrm>
            <a:off x="606490" y="1155700"/>
            <a:ext cx="7543800" cy="4296117"/>
          </a:xfrm>
          <a:prstGeom prst="rect">
            <a:avLst/>
          </a:prstGeom>
        </p:spPr>
      </p:pic>
      <p:sp>
        <p:nvSpPr>
          <p:cNvPr id="7" name="TextBox 6">
            <a:extLst>
              <a:ext uri="{FF2B5EF4-FFF2-40B4-BE49-F238E27FC236}">
                <a16:creationId xmlns:a16="http://schemas.microsoft.com/office/drawing/2014/main" id="{054CDF1E-0E0C-4203-9E95-6EB3CE08E44F}"/>
              </a:ext>
            </a:extLst>
          </p:cNvPr>
          <p:cNvSpPr txBox="1"/>
          <p:nvPr/>
        </p:nvSpPr>
        <p:spPr>
          <a:xfrm>
            <a:off x="-88899" y="363714"/>
            <a:ext cx="883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F5597"/>
                </a:solidFill>
                <a:effectLst/>
                <a:uLnTx/>
                <a:uFillTx/>
                <a:latin typeface="Calibri" panose="020F0502020204030204"/>
                <a:ea typeface="+mn-ea"/>
                <a:cs typeface="+mn-cs"/>
              </a:rPr>
              <a:t>Disaster Response - Hurricane </a:t>
            </a:r>
            <a:r>
              <a:rPr kumimoji="0" lang="en-US" sz="3600" b="1" i="0" u="none" strike="noStrike" kern="1200" cap="none" spc="0" normalizeH="0" baseline="0" noProof="0" dirty="0">
                <a:ln>
                  <a:noFill/>
                </a:ln>
                <a:solidFill>
                  <a:srgbClr val="2F5597"/>
                </a:solidFill>
                <a:effectLst/>
                <a:uLnTx/>
                <a:uFillTx/>
                <a:latin typeface="Calibri" panose="020F0502020204030204"/>
                <a:ea typeface="+mn-ea"/>
                <a:cs typeface="+mn-cs"/>
              </a:rPr>
              <a:t>Maria</a:t>
            </a:r>
          </a:p>
        </p:txBody>
      </p:sp>
      <p:sp>
        <p:nvSpPr>
          <p:cNvPr id="2" name="Rectangle 1">
            <a:extLst>
              <a:ext uri="{FF2B5EF4-FFF2-40B4-BE49-F238E27FC236}">
                <a16:creationId xmlns:a16="http://schemas.microsoft.com/office/drawing/2014/main" id="{B9DB3B3C-24EB-6E43-9A8A-C4420F742720}"/>
              </a:ext>
            </a:extLst>
          </p:cNvPr>
          <p:cNvSpPr/>
          <p:nvPr/>
        </p:nvSpPr>
        <p:spPr>
          <a:xfrm>
            <a:off x="0" y="6488668"/>
            <a:ext cx="724562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3"/>
              </a:rPr>
              <a:t>https://</a:t>
            </a:r>
            <a:r>
              <a:rPr kumimoji="0" lang="en-US" sz="16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3"/>
              </a:rPr>
              <a:t>www.facebook.com/rootedinrights/videos/1530404470381837</a:t>
            </a:r>
            <a:r>
              <a:rPr kumimoji="0" lang="en-US"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3"/>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74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43205-DC55-4E8B-96D6-11D5854E4533}"/>
              </a:ext>
            </a:extLst>
          </p:cNvPr>
          <p:cNvSpPr/>
          <p:nvPr/>
        </p:nvSpPr>
        <p:spPr>
          <a:xfrm>
            <a:off x="4081921" y="3056411"/>
            <a:ext cx="3429000" cy="300082"/>
          </a:xfrm>
          <a:prstGeom prst="rect">
            <a:avLst/>
          </a:prstGeom>
        </p:spPr>
        <p:txBody>
          <a:bodyPr>
            <a:spAutoFit/>
          </a:bodyPr>
          <a:lstStyle/>
          <a:p>
            <a:endParaRPr lang="en-US" sz="1350" dirty="0"/>
          </a:p>
        </p:txBody>
      </p:sp>
      <p:sp>
        <p:nvSpPr>
          <p:cNvPr id="2" name="Rectangle 1">
            <a:extLst>
              <a:ext uri="{FF2B5EF4-FFF2-40B4-BE49-F238E27FC236}">
                <a16:creationId xmlns:a16="http://schemas.microsoft.com/office/drawing/2014/main" id="{FE26F124-C5AF-454C-B0DB-4F1E48742E3C}"/>
              </a:ext>
            </a:extLst>
          </p:cNvPr>
          <p:cNvSpPr/>
          <p:nvPr/>
        </p:nvSpPr>
        <p:spPr>
          <a:xfrm>
            <a:off x="110363" y="1332885"/>
            <a:ext cx="8499666" cy="5167505"/>
          </a:xfrm>
          <a:prstGeom prst="rect">
            <a:avLst/>
          </a:prstGeom>
        </p:spPr>
        <p:txBody>
          <a:bodyPr wrap="square">
            <a:spAutoFit/>
          </a:bodyPr>
          <a:lstStyle/>
          <a:p>
            <a:pPr marL="342900" indent="-342900">
              <a:lnSpc>
                <a:spcPct val="120000"/>
              </a:lnSpc>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Provides advocacy, community engagement, training, technical assistance and disaster services in support of disability community leaders,</a:t>
            </a:r>
          </a:p>
          <a:p>
            <a:pPr marL="342900" indent="-342900">
              <a:lnSpc>
                <a:spcPct val="120000"/>
              </a:lnSpc>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Promotes universally designed and inclusive emergency planning, disaster response, relief, recovery and mitigation for disaster survivors with access and functional needs, </a:t>
            </a:r>
          </a:p>
          <a:p>
            <a:pPr marL="342900" indent="-342900">
              <a:lnSpc>
                <a:spcPct val="120000"/>
              </a:lnSpc>
              <a:spcBef>
                <a:spcPts val="1200"/>
              </a:spcBef>
              <a:buFont typeface="Arial" panose="020B0604020202020204" pitchFamily="34" charset="0"/>
              <a:buChar char="•"/>
            </a:pPr>
            <a:r>
              <a:rPr lang="en-US" sz="2000" dirty="0">
                <a:latin typeface="Arial" panose="020B0604020202020204" pitchFamily="34" charset="0"/>
                <a:cs typeface="Arial" panose="020B0604020202020204" pitchFamily="34" charset="0"/>
              </a:rPr>
              <a:t>Guided by core values of equal access, inclusion and independence and a future where community resilience is achieved and sustained for all - throughout planning, alerts, evacuation, shelter, health maintenance and individual and community recovery</a:t>
            </a:r>
          </a:p>
          <a:p>
            <a:pPr marL="800100" lvl="1" indent="-342900">
              <a:lnSpc>
                <a:spcPct val="12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accessible to all, </a:t>
            </a:r>
          </a:p>
          <a:p>
            <a:pPr marL="800100" lvl="1" indent="-342900">
              <a:lnSpc>
                <a:spcPct val="120000"/>
              </a:lnSpc>
              <a:buFont typeface="Arial" panose="020B0604020202020204" pitchFamily="34" charset="0"/>
              <a:buChar char="•"/>
            </a:pPr>
            <a:r>
              <a:rPr lang="en-US" sz="2000" dirty="0">
                <a:latin typeface="Arial" panose="020B0604020202020204" pitchFamily="34" charset="0"/>
                <a:cs typeface="Arial" panose="020B0604020202020204" pitchFamily="34" charset="0"/>
              </a:rPr>
              <a:t>led by active involvement of people with disabilities and fully informed by community as a whole.</a:t>
            </a:r>
          </a:p>
        </p:txBody>
      </p:sp>
      <p:sp>
        <p:nvSpPr>
          <p:cNvPr id="6" name="Title 4">
            <a:extLst>
              <a:ext uri="{FF2B5EF4-FFF2-40B4-BE49-F238E27FC236}">
                <a16:creationId xmlns:a16="http://schemas.microsoft.com/office/drawing/2014/main" id="{6399F3B6-3662-44F3-8756-96E99B0D0CED}"/>
              </a:ext>
            </a:extLst>
          </p:cNvPr>
          <p:cNvSpPr txBox="1">
            <a:spLocks/>
          </p:cNvSpPr>
          <p:nvPr/>
        </p:nvSpPr>
        <p:spPr>
          <a:xfrm>
            <a:off x="279105" y="384662"/>
            <a:ext cx="8356324" cy="75467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r>
              <a:rPr lang="en-US" sz="3600" dirty="0">
                <a:solidFill>
                  <a:schemeClr val="accent1">
                    <a:lumMod val="75000"/>
                  </a:schemeClr>
                </a:solidFill>
                <a:latin typeface="+mn-lt"/>
              </a:rPr>
              <a:t>Partnership for Inclusive Disaster Strategies</a:t>
            </a:r>
            <a:endParaRPr lang="en-US" sz="3600" dirty="0">
              <a:solidFill>
                <a:schemeClr val="accent1"/>
              </a:solidFill>
              <a:latin typeface="+mn-lt"/>
            </a:endParaRPr>
          </a:p>
        </p:txBody>
      </p:sp>
    </p:spTree>
    <p:extLst>
      <p:ext uri="{BB962C8B-B14F-4D97-AF65-F5344CB8AC3E}">
        <p14:creationId xmlns:p14="http://schemas.microsoft.com/office/powerpoint/2010/main" val="263285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inese symbols for Danger and Opportunity with John F. Kennedy quote below &quot;When written in Chinese, the word &quot;CRISIS&quot; is composed of two characters- one represents DANGER, the other represents &quot;OPPORTUNITY&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20" y="492095"/>
            <a:ext cx="6751779" cy="5870605"/>
          </a:xfrm>
          <a:prstGeom prst="rect">
            <a:avLst/>
          </a:prstGeom>
        </p:spPr>
      </p:pic>
    </p:spTree>
    <p:extLst>
      <p:ext uri="{BB962C8B-B14F-4D97-AF65-F5344CB8AC3E}">
        <p14:creationId xmlns:p14="http://schemas.microsoft.com/office/powerpoint/2010/main" val="309872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chemeClr val="tx1"/>
              </a:solidFill>
            </a:endParaRPr>
          </a:p>
        </p:txBody>
      </p:sp>
      <p:sp>
        <p:nvSpPr>
          <p:cNvPr id="5" name="Rectangle 4">
            <a:extLst>
              <a:ext uri="{FF2B5EF4-FFF2-40B4-BE49-F238E27FC236}">
                <a16:creationId xmlns:a16="http://schemas.microsoft.com/office/drawing/2014/main" id="{389E9DC8-9B1D-483B-A53A-445BADB5EA33}"/>
              </a:ext>
            </a:extLst>
          </p:cNvPr>
          <p:cNvSpPr/>
          <p:nvPr/>
        </p:nvSpPr>
        <p:spPr>
          <a:xfrm>
            <a:off x="273935" y="4930707"/>
            <a:ext cx="8412865" cy="923330"/>
          </a:xfrm>
          <a:prstGeom prst="rect">
            <a:avLst/>
          </a:prstGeom>
        </p:spPr>
        <p:txBody>
          <a:bodyPr wrap="square">
            <a:spAutoFit/>
          </a:bodyPr>
          <a:lstStyle/>
          <a:p>
            <a:pPr algn="ctr"/>
            <a:r>
              <a:rPr lang="en-US" sz="5400" dirty="0">
                <a:solidFill>
                  <a:schemeClr val="accent1"/>
                </a:solidFill>
                <a:hlinkClick r:id="rId2"/>
              </a:rPr>
              <a:t>www.disasterstrategies.org</a:t>
            </a:r>
            <a:endParaRPr lang="en-US" sz="4400" dirty="0">
              <a:solidFill>
                <a:schemeClr val="accent1"/>
              </a:solidFill>
            </a:endParaRPr>
          </a:p>
        </p:txBody>
      </p:sp>
      <p:pic>
        <p:nvPicPr>
          <p:cNvPr id="7" name="Picture 6" descr="Partnership for Inclusive Disaster Strategies Logo with the name of the organization and a sun with 4 disster icons depicted within the body of the sun. ">
            <a:extLst>
              <a:ext uri="{FF2B5EF4-FFF2-40B4-BE49-F238E27FC236}">
                <a16:creationId xmlns:a16="http://schemas.microsoft.com/office/drawing/2014/main" id="{10EA620A-4A47-F744-9363-A69B7AF1CFFF}"/>
              </a:ext>
            </a:extLst>
          </p:cNvPr>
          <p:cNvPicPr>
            <a:picLocks noChangeAspect="1"/>
          </p:cNvPicPr>
          <p:nvPr/>
        </p:nvPicPr>
        <p:blipFill>
          <a:blip r:embed="rId3"/>
          <a:stretch>
            <a:fillRect/>
          </a:stretch>
        </p:blipFill>
        <p:spPr>
          <a:xfrm>
            <a:off x="659172" y="289766"/>
            <a:ext cx="7297720" cy="1632924"/>
          </a:xfrm>
          <a:prstGeom prst="rect">
            <a:avLst/>
          </a:prstGeom>
        </p:spPr>
      </p:pic>
    </p:spTree>
    <p:extLst>
      <p:ext uri="{BB962C8B-B14F-4D97-AF65-F5344CB8AC3E}">
        <p14:creationId xmlns:p14="http://schemas.microsoft.com/office/powerpoint/2010/main" val="18532132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4CDF1E-0E0C-4203-9E95-6EB3CE08E44F}"/>
              </a:ext>
            </a:extLst>
          </p:cNvPr>
          <p:cNvSpPr txBox="1"/>
          <p:nvPr/>
        </p:nvSpPr>
        <p:spPr>
          <a:xfrm>
            <a:off x="0" y="303655"/>
            <a:ext cx="9016999" cy="646331"/>
          </a:xfrm>
          <a:prstGeom prst="rect">
            <a:avLst/>
          </a:prstGeom>
          <a:noFill/>
        </p:spPr>
        <p:txBody>
          <a:bodyPr wrap="square" rtlCol="0">
            <a:spAutoFit/>
          </a:bodyPr>
          <a:lstStyle/>
          <a:p>
            <a:pPr algn="ctr"/>
            <a:r>
              <a:rPr lang="en-US" sz="3600" dirty="0">
                <a:solidFill>
                  <a:srgbClr val="2F5597"/>
                </a:solidFill>
              </a:rPr>
              <a:t>Partnership For Inclusive Disaster Strategies</a:t>
            </a:r>
          </a:p>
        </p:txBody>
      </p:sp>
      <p:sp>
        <p:nvSpPr>
          <p:cNvPr id="4" name="TextBox 3">
            <a:extLst>
              <a:ext uri="{FF2B5EF4-FFF2-40B4-BE49-F238E27FC236}">
                <a16:creationId xmlns:a16="http://schemas.microsoft.com/office/drawing/2014/main" id="{9305AF85-B80C-0746-A5FE-72AC4F47CEBE}"/>
              </a:ext>
            </a:extLst>
          </p:cNvPr>
          <p:cNvSpPr txBox="1"/>
          <p:nvPr/>
        </p:nvSpPr>
        <p:spPr>
          <a:xfrm>
            <a:off x="441709" y="1599540"/>
            <a:ext cx="8345748" cy="4801314"/>
          </a:xfrm>
          <a:prstGeom prst="rect">
            <a:avLst/>
          </a:prstGeom>
          <a:noFill/>
        </p:spPr>
        <p:txBody>
          <a:bodyPr wrap="square" rtlCol="0">
            <a:spAutoFit/>
          </a:bodyPr>
          <a:lstStyle/>
          <a:p>
            <a:pPr marL="457200" indent="-457200" fontAlgn="base">
              <a:spcBef>
                <a:spcPts val="1800"/>
              </a:spcBef>
              <a:buFont typeface="Arial" panose="020B0604020202020204" pitchFamily="34" charset="0"/>
              <a:buChar char="•"/>
            </a:pPr>
            <a:r>
              <a:rPr lang="en-US" sz="2400" dirty="0"/>
              <a:t>Disaster Hotline</a:t>
            </a:r>
          </a:p>
          <a:p>
            <a:pPr marL="457200" indent="-457200" fontAlgn="base">
              <a:spcBef>
                <a:spcPts val="1800"/>
              </a:spcBef>
              <a:buFont typeface="Arial" panose="020B0604020202020204" pitchFamily="34" charset="0"/>
              <a:buChar char="•"/>
            </a:pPr>
            <a:r>
              <a:rPr lang="en-US" sz="2400" dirty="0"/>
              <a:t>Disability organization-led stakeholder teleconferences</a:t>
            </a:r>
          </a:p>
          <a:p>
            <a:pPr marL="457200" indent="-457200" fontAlgn="base">
              <a:spcBef>
                <a:spcPts val="1800"/>
              </a:spcBef>
              <a:buFont typeface="Arial" panose="020B0604020202020204" pitchFamily="34" charset="0"/>
              <a:buChar char="•"/>
            </a:pPr>
            <a:r>
              <a:rPr lang="en-US" sz="2400" dirty="0"/>
              <a:t>Coordination of immediate lifesaving rescue assistance</a:t>
            </a:r>
          </a:p>
          <a:p>
            <a:pPr marL="457200" indent="-457200" fontAlgn="base">
              <a:spcBef>
                <a:spcPts val="1800"/>
              </a:spcBef>
              <a:buFont typeface="Arial" panose="020B0604020202020204" pitchFamily="34" charset="0"/>
              <a:buChar char="•"/>
            </a:pPr>
            <a:r>
              <a:rPr lang="en-US" sz="2400" dirty="0"/>
              <a:t>Collaboration to provide health maintenance and replace lost, damaged and destroyed supplies and assistive devices</a:t>
            </a:r>
          </a:p>
          <a:p>
            <a:pPr marL="457200" indent="-457200" fontAlgn="base">
              <a:spcBef>
                <a:spcPts val="1800"/>
              </a:spcBef>
              <a:buFont typeface="Arial" panose="020B0604020202020204" pitchFamily="34" charset="0"/>
              <a:buChar char="•"/>
            </a:pPr>
            <a:r>
              <a:rPr lang="en-US" sz="2400" dirty="0"/>
              <a:t>Deployment of disability experts to meet immediate needs and support local disability organization leadership</a:t>
            </a:r>
          </a:p>
          <a:p>
            <a:pPr marL="457200" indent="-457200" fontAlgn="base">
              <a:spcBef>
                <a:spcPts val="1800"/>
              </a:spcBef>
              <a:buFont typeface="Arial" panose="020B0604020202020204" pitchFamily="34" charset="0"/>
              <a:buChar char="•"/>
            </a:pPr>
            <a:r>
              <a:rPr lang="en-US" sz="2400" dirty="0"/>
              <a:t>Getting It Right conferences and legislation</a:t>
            </a:r>
          </a:p>
          <a:p>
            <a:pPr marL="457200" indent="-457200" fontAlgn="base">
              <a:spcBef>
                <a:spcPts val="1800"/>
              </a:spcBef>
              <a:buFont typeface="Arial" panose="020B0604020202020204" pitchFamily="34" charset="0"/>
              <a:buChar char="•"/>
            </a:pPr>
            <a:r>
              <a:rPr lang="en-US" sz="2400" dirty="0"/>
              <a:t>Digital Workshop Series</a:t>
            </a:r>
          </a:p>
        </p:txBody>
      </p:sp>
      <p:sp>
        <p:nvSpPr>
          <p:cNvPr id="2" name="Rectangle 1">
            <a:extLst>
              <a:ext uri="{FF2B5EF4-FFF2-40B4-BE49-F238E27FC236}">
                <a16:creationId xmlns:a16="http://schemas.microsoft.com/office/drawing/2014/main" id="{563C81CC-2463-6342-AC7A-3BB241113569}"/>
              </a:ext>
            </a:extLst>
          </p:cNvPr>
          <p:cNvSpPr/>
          <p:nvPr/>
        </p:nvSpPr>
        <p:spPr>
          <a:xfrm>
            <a:off x="4453217" y="3244334"/>
            <a:ext cx="237566" cy="369332"/>
          </a:xfrm>
          <a:prstGeom prst="rect">
            <a:avLst/>
          </a:prstGeom>
        </p:spPr>
        <p:txBody>
          <a:bodyPr wrap="none">
            <a:spAutoFit/>
          </a:bodyPr>
          <a:lstStyle/>
          <a:p>
            <a:r>
              <a:rPr lang="en-US" dirty="0">
                <a:solidFill>
                  <a:srgbClr val="000000"/>
                </a:solidFill>
                <a:latin typeface="-webkit-standard"/>
              </a:rPr>
              <a:t> </a:t>
            </a:r>
            <a:endParaRPr lang="en-US" dirty="0"/>
          </a:p>
        </p:txBody>
      </p:sp>
    </p:spTree>
    <p:extLst>
      <p:ext uri="{BB962C8B-B14F-4D97-AF65-F5344CB8AC3E}">
        <p14:creationId xmlns:p14="http://schemas.microsoft.com/office/powerpoint/2010/main" val="377068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431800" y="2206829"/>
            <a:ext cx="8330026" cy="2802663"/>
          </a:xfrm>
        </p:spPr>
        <p:txBody>
          <a:bodyPr vert="horz" lIns="91440" tIns="45720" rIns="91440" bIns="45720" rtlCol="0" anchor="t">
            <a:noAutofit/>
          </a:bodyPr>
          <a:lstStyle/>
          <a:p>
            <a:pPr marL="115888" indent="-115888">
              <a:lnSpc>
                <a:spcPct val="120000"/>
              </a:lnSpc>
            </a:pPr>
            <a:r>
              <a:rPr lang="en-US" sz="2400" dirty="0">
                <a:latin typeface="+mn-lt"/>
              </a:rPr>
              <a:t>“Care must be taken to identify and eradicate social and institutional barriers that hinder or preclude individuals with disabilities and others in the community historically subjected to unequal treatment from full and equal enjoyment of the programs, goods, services, activities, facilities, privileges, advantages and accommodations provided.”</a:t>
            </a:r>
            <a:endParaRPr lang="en-US" sz="2800" dirty="0">
              <a:solidFill>
                <a:schemeClr val="accent1"/>
              </a:solidFill>
            </a:endParaRP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4" name="TextBox 3"/>
          <p:cNvSpPr txBox="1"/>
          <p:nvPr/>
        </p:nvSpPr>
        <p:spPr>
          <a:xfrm>
            <a:off x="431800" y="388034"/>
            <a:ext cx="8058761" cy="646331"/>
          </a:xfrm>
          <a:prstGeom prst="rect">
            <a:avLst/>
          </a:prstGeom>
          <a:noFill/>
        </p:spPr>
        <p:txBody>
          <a:bodyPr wrap="square" rtlCol="0">
            <a:spAutoFit/>
          </a:bodyPr>
          <a:lstStyle/>
          <a:p>
            <a:pPr algn="ctr"/>
            <a:r>
              <a:rPr lang="en-US" sz="3600" dirty="0">
                <a:solidFill>
                  <a:srgbClr val="2F5597"/>
                </a:solidFill>
              </a:rPr>
              <a:t>National Preparedness Goal</a:t>
            </a:r>
          </a:p>
        </p:txBody>
      </p:sp>
    </p:spTree>
    <p:extLst>
      <p:ext uri="{BB962C8B-B14F-4D97-AF65-F5344CB8AC3E}">
        <p14:creationId xmlns:p14="http://schemas.microsoft.com/office/powerpoint/2010/main" val="4016114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9F3B6-3662-44F3-8756-96E99B0D0CED}"/>
              </a:ext>
            </a:extLst>
          </p:cNvPr>
          <p:cNvSpPr>
            <a:spLocks noGrp="1"/>
          </p:cNvSpPr>
          <p:nvPr>
            <p:ph type="title"/>
          </p:nvPr>
        </p:nvSpPr>
        <p:spPr>
          <a:xfrm>
            <a:off x="585176" y="1613372"/>
            <a:ext cx="7752007" cy="4177828"/>
          </a:xfrm>
        </p:spPr>
        <p:txBody>
          <a:bodyPr vert="horz" lIns="91440" tIns="45720" rIns="91440" bIns="45720" rtlCol="0" anchor="t">
            <a:noAutofit/>
          </a:bodyPr>
          <a:lstStyle/>
          <a:p>
            <a:pPr marL="115888" indent="-115888">
              <a:lnSpc>
                <a:spcPct val="120000"/>
              </a:lnSpc>
            </a:pPr>
            <a:r>
              <a:rPr lang="en-US" sz="2400" dirty="0">
                <a:latin typeface="+mn-lt"/>
              </a:rPr>
              <a:t>“Given the scope and magnitude of a catastrophic incident, waivers, exceptions, and exemptions to policy, regulations, and laws may be available in order to save and sustain life, and to protect property and the environment. </a:t>
            </a:r>
            <a:br>
              <a:rPr lang="en-US" sz="2400" dirty="0">
                <a:latin typeface="+mn-lt"/>
              </a:rPr>
            </a:br>
            <a:br>
              <a:rPr lang="en-US" sz="2400" dirty="0">
                <a:latin typeface="+mn-lt"/>
              </a:rPr>
            </a:br>
            <a:r>
              <a:rPr lang="en-US" sz="2400" dirty="0">
                <a:latin typeface="+mn-lt"/>
              </a:rPr>
              <a:t>However, any such waivers, exceptions, and exemptions must be consistent with laws that preserve human and civil rights and protect individuals with disabilities and others with access and functional needs…”</a:t>
            </a:r>
            <a:endParaRPr lang="en-US" sz="2400" dirty="0">
              <a:solidFill>
                <a:schemeClr val="accent1"/>
              </a:solidFill>
              <a:latin typeface="+mn-lt"/>
            </a:endParaRPr>
          </a:p>
        </p:txBody>
      </p:sp>
      <p:sp>
        <p:nvSpPr>
          <p:cNvPr id="3" name="Rectangle 2">
            <a:extLst>
              <a:ext uri="{FF2B5EF4-FFF2-40B4-BE49-F238E27FC236}">
                <a16:creationId xmlns:a16="http://schemas.microsoft.com/office/drawing/2014/main" id="{30A43205-DC55-4E8B-96D6-11D5854E4533}"/>
              </a:ext>
            </a:extLst>
          </p:cNvPr>
          <p:cNvSpPr/>
          <p:nvPr/>
        </p:nvSpPr>
        <p:spPr>
          <a:xfrm>
            <a:off x="3918561" y="2932215"/>
            <a:ext cx="4572000" cy="369332"/>
          </a:xfrm>
          <a:prstGeom prst="rect">
            <a:avLst/>
          </a:prstGeom>
        </p:spPr>
        <p:txBody>
          <a:bodyPr>
            <a:spAutoFit/>
          </a:bodyPr>
          <a:lstStyle/>
          <a:p>
            <a:endParaRPr lang="en-US" dirty="0"/>
          </a:p>
        </p:txBody>
      </p:sp>
      <p:sp>
        <p:nvSpPr>
          <p:cNvPr id="4" name="TextBox 3"/>
          <p:cNvSpPr txBox="1"/>
          <p:nvPr/>
        </p:nvSpPr>
        <p:spPr>
          <a:xfrm>
            <a:off x="278422" y="411921"/>
            <a:ext cx="8058761" cy="646331"/>
          </a:xfrm>
          <a:prstGeom prst="rect">
            <a:avLst/>
          </a:prstGeom>
          <a:noFill/>
        </p:spPr>
        <p:txBody>
          <a:bodyPr wrap="square" rtlCol="0">
            <a:spAutoFit/>
          </a:bodyPr>
          <a:lstStyle/>
          <a:p>
            <a:pPr algn="ctr"/>
            <a:r>
              <a:rPr lang="en-US" sz="3600" dirty="0">
                <a:solidFill>
                  <a:srgbClr val="2F5597"/>
                </a:solidFill>
              </a:rPr>
              <a:t>National Preparedness Frameworks</a:t>
            </a:r>
          </a:p>
        </p:txBody>
      </p:sp>
    </p:spTree>
    <p:extLst>
      <p:ext uri="{BB962C8B-B14F-4D97-AF65-F5344CB8AC3E}">
        <p14:creationId xmlns:p14="http://schemas.microsoft.com/office/powerpoint/2010/main" val="10335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NOAA Map of the US depicting the billion dollar weather and climate disasters across the country in 2017."/>
          <p:cNvGrpSpPr/>
          <p:nvPr/>
        </p:nvGrpSpPr>
        <p:grpSpPr>
          <a:xfrm>
            <a:off x="159336" y="1058779"/>
            <a:ext cx="8724782" cy="5717406"/>
            <a:chOff x="169271" y="1749048"/>
            <a:chExt cx="8192894" cy="5366879"/>
          </a:xfrm>
        </p:grpSpPr>
        <p:pic>
          <p:nvPicPr>
            <p:cNvPr id="1026" name="Picture 2" descr="https://lh6.googleusercontent.com/6bbx55ly6-GC-lwTubsclo1zvN4YUBeUYyT5bNscVWfc8-KRaW_sHDL_2br2-0soQzdV6_dPxPtOdzRQsYUXjM31_eB5YTnb956SHpTDIFr8IJW1aphzg2-9kBvRT_2PnXeTBiqoJnmbTPvaOw NOAA &#10;&#10;Map of the US denoting the approximate location and dates for each of the 16 billion-dollar weather and climate disasters across the country in 2017.">
              <a:extLst>
                <a:ext uri="{FF2B5EF4-FFF2-40B4-BE49-F238E27FC236}">
                  <a16:creationId xmlns:a16="http://schemas.microsoft.com/office/drawing/2014/main" id="{16A52097-3EE3-334A-B385-AAD4B2C8E3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71" y="1749048"/>
              <a:ext cx="8192894" cy="53668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1749048"/>
              <a:ext cx="6129867" cy="401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0DF1653B-3CA0-F441-AB2E-64045D3BA955}"/>
              </a:ext>
            </a:extLst>
          </p:cNvPr>
          <p:cNvSpPr/>
          <p:nvPr/>
        </p:nvSpPr>
        <p:spPr>
          <a:xfrm>
            <a:off x="4453217" y="3244334"/>
            <a:ext cx="237566" cy="369332"/>
          </a:xfrm>
          <a:prstGeom prst="rect">
            <a:avLst/>
          </a:prstGeom>
        </p:spPr>
        <p:txBody>
          <a:bodyPr wrap="none">
            <a:spAutoFit/>
          </a:bodyPr>
          <a:lstStyle/>
          <a:p>
            <a:r>
              <a:rPr lang="en-US" dirty="0">
                <a:solidFill>
                  <a:srgbClr val="000000"/>
                </a:solidFill>
                <a:latin typeface="-webkit-standard"/>
              </a:rPr>
              <a:t> </a:t>
            </a:r>
            <a:endParaRPr lang="en-US" dirty="0"/>
          </a:p>
        </p:txBody>
      </p:sp>
      <p:sp>
        <p:nvSpPr>
          <p:cNvPr id="5" name="TextBox 4"/>
          <p:cNvSpPr txBox="1"/>
          <p:nvPr/>
        </p:nvSpPr>
        <p:spPr>
          <a:xfrm>
            <a:off x="236338" y="229360"/>
            <a:ext cx="8058761" cy="1089529"/>
          </a:xfrm>
          <a:prstGeom prst="rect">
            <a:avLst/>
          </a:prstGeom>
          <a:noFill/>
        </p:spPr>
        <p:txBody>
          <a:bodyPr wrap="square" rtlCol="0">
            <a:spAutoFit/>
          </a:bodyPr>
          <a:lstStyle/>
          <a:p>
            <a:pPr algn="ctr">
              <a:lnSpc>
                <a:spcPct val="90000"/>
              </a:lnSpc>
            </a:pPr>
            <a:r>
              <a:rPr lang="en-US" sz="3600" dirty="0">
                <a:solidFill>
                  <a:srgbClr val="2F5597"/>
                </a:solidFill>
              </a:rPr>
              <a:t>U.S. 2017 Billion-Dollar </a:t>
            </a:r>
          </a:p>
          <a:p>
            <a:pPr algn="ctr">
              <a:lnSpc>
                <a:spcPct val="90000"/>
              </a:lnSpc>
            </a:pPr>
            <a:r>
              <a:rPr lang="en-US" sz="3600" dirty="0">
                <a:solidFill>
                  <a:srgbClr val="2F5597"/>
                </a:solidFill>
              </a:rPr>
              <a:t>Weather and Climate Disasters</a:t>
            </a:r>
          </a:p>
        </p:txBody>
      </p:sp>
    </p:spTree>
    <p:extLst>
      <p:ext uri="{BB962C8B-B14F-4D97-AF65-F5344CB8AC3E}">
        <p14:creationId xmlns:p14="http://schemas.microsoft.com/office/powerpoint/2010/main" val="271791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F1653B-3CA0-F441-AB2E-64045D3BA955}"/>
              </a:ext>
            </a:extLst>
          </p:cNvPr>
          <p:cNvSpPr/>
          <p:nvPr/>
        </p:nvSpPr>
        <p:spPr>
          <a:xfrm>
            <a:off x="4453217" y="3244334"/>
            <a:ext cx="237566" cy="369332"/>
          </a:xfrm>
          <a:prstGeom prst="rect">
            <a:avLst/>
          </a:prstGeom>
        </p:spPr>
        <p:txBody>
          <a:bodyPr wrap="none">
            <a:spAutoFit/>
          </a:bodyPr>
          <a:lstStyle/>
          <a:p>
            <a:r>
              <a:rPr lang="en-US" dirty="0">
                <a:solidFill>
                  <a:srgbClr val="000000"/>
                </a:solidFill>
                <a:latin typeface="-webkit-standard"/>
              </a:rPr>
              <a:t> </a:t>
            </a:r>
            <a:endParaRPr lang="en-US" dirty="0"/>
          </a:p>
        </p:txBody>
      </p:sp>
      <p:pic>
        <p:nvPicPr>
          <p:cNvPr id="7" name="Picture 6">
            <a:extLst>
              <a:ext uri="{FF2B5EF4-FFF2-40B4-BE49-F238E27FC236}">
                <a16:creationId xmlns:a16="http://schemas.microsoft.com/office/drawing/2014/main" id="{23C60D96-801D-A942-95A2-F741CA52BA16}"/>
              </a:ext>
            </a:extLst>
          </p:cNvPr>
          <p:cNvPicPr>
            <a:picLocks noChangeAspect="1"/>
          </p:cNvPicPr>
          <p:nvPr/>
        </p:nvPicPr>
        <p:blipFill rotWithShape="1">
          <a:blip r:embed="rId2">
            <a:extLst>
              <a:ext uri="{28A0092B-C50C-407E-A947-70E740481C1C}">
                <a14:useLocalDpi xmlns:a14="http://schemas.microsoft.com/office/drawing/2010/main" val="0"/>
              </a:ext>
            </a:extLst>
          </a:blip>
          <a:srcRect l="2736" t="5764" r="2454" b="8006"/>
          <a:stretch/>
        </p:blipFill>
        <p:spPr>
          <a:xfrm>
            <a:off x="102270" y="1585733"/>
            <a:ext cx="9041729" cy="5191244"/>
          </a:xfrm>
          <a:prstGeom prst="rect">
            <a:avLst/>
          </a:prstGeom>
        </p:spPr>
      </p:pic>
      <p:sp>
        <p:nvSpPr>
          <p:cNvPr id="4" name="Title 4">
            <a:extLst>
              <a:ext uri="{FF2B5EF4-FFF2-40B4-BE49-F238E27FC236}">
                <a16:creationId xmlns:a16="http://schemas.microsoft.com/office/drawing/2014/main" id="{6399F3B6-3662-44F3-8756-96E99B0D0CED}"/>
              </a:ext>
            </a:extLst>
          </p:cNvPr>
          <p:cNvSpPr>
            <a:spLocks noGrp="1"/>
          </p:cNvSpPr>
          <p:nvPr>
            <p:ph type="title"/>
          </p:nvPr>
        </p:nvSpPr>
        <p:spPr>
          <a:xfrm>
            <a:off x="0" y="429396"/>
            <a:ext cx="9144000" cy="643906"/>
          </a:xfrm>
        </p:spPr>
        <p:txBody>
          <a:bodyPr vert="horz" lIns="91440" tIns="45720" rIns="91440" bIns="45720" rtlCol="0" anchor="t">
            <a:noAutofit/>
          </a:bodyPr>
          <a:lstStyle/>
          <a:p>
            <a:pPr algn="ctr" defTabSz="914400"/>
            <a:r>
              <a:rPr lang="en-US" dirty="0">
                <a:solidFill>
                  <a:srgbClr val="2F5597"/>
                </a:solidFill>
                <a:latin typeface="+mn-lt"/>
              </a:rPr>
              <a:t>Puerto</a:t>
            </a:r>
            <a:r>
              <a:rPr lang="en-US" sz="3600" dirty="0">
                <a:solidFill>
                  <a:srgbClr val="2F5597"/>
                </a:solidFill>
                <a:latin typeface="+mn-lt"/>
              </a:rPr>
              <a:t> Rico Disability Community Relief Network</a:t>
            </a:r>
          </a:p>
        </p:txBody>
      </p:sp>
    </p:spTree>
    <p:extLst>
      <p:ext uri="{BB962C8B-B14F-4D97-AF65-F5344CB8AC3E}">
        <p14:creationId xmlns:p14="http://schemas.microsoft.com/office/powerpoint/2010/main" val="178368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irl standing on a dry grass field&#10;&#10;Description generated with very high confidence">
            <a:extLst>
              <a:ext uri="{FF2B5EF4-FFF2-40B4-BE49-F238E27FC236}">
                <a16:creationId xmlns:a16="http://schemas.microsoft.com/office/drawing/2014/main" id="{73768BB1-7D7E-40C2-AE0A-5E76099771E7}"/>
              </a:ext>
            </a:extLst>
          </p:cNvPr>
          <p:cNvPicPr>
            <a:picLocks noChangeAspect="1"/>
          </p:cNvPicPr>
          <p:nvPr/>
        </p:nvPicPr>
        <p:blipFill rotWithShape="1">
          <a:blip r:embed="rId2">
            <a:extLst>
              <a:ext uri="{28A0092B-C50C-407E-A947-70E740481C1C}">
                <a14:useLocalDpi xmlns:a14="http://schemas.microsoft.com/office/drawing/2010/main" val="0"/>
              </a:ext>
            </a:extLst>
          </a:blip>
          <a:srcRect l="-1" t="15170" r="89395" b="655"/>
          <a:stretch/>
        </p:blipFill>
        <p:spPr>
          <a:xfrm>
            <a:off x="0" y="785965"/>
            <a:ext cx="1485754" cy="5214786"/>
          </a:xfrm>
          <a:prstGeom prst="rect">
            <a:avLst/>
          </a:prstGeom>
        </p:spPr>
      </p:pic>
      <p:pic>
        <p:nvPicPr>
          <p:cNvPr id="5" name="Picture 4" descr="A girl with Down syndrome standing on a dry grass field&#10;&#10;Description of Puerto Rico Disability Community Relief Network&#10;&#10;Advocacy for the rights of people with  disabilities.&#10;Capacity building for individuals, public and private organizations and communities.&#10;Dissemination of evidence based approaches. &#10;Research and Evaluation.&#10;Emergency Preparedness: Planning, Response, Recovery and Mitigation.&#10;">
            <a:extLst>
              <a:ext uri="{FF2B5EF4-FFF2-40B4-BE49-F238E27FC236}">
                <a16:creationId xmlns:a16="http://schemas.microsoft.com/office/drawing/2014/main" id="{03AFF569-F874-42F6-9172-C5E09751DEE6}"/>
              </a:ext>
            </a:extLst>
          </p:cNvPr>
          <p:cNvPicPr>
            <a:picLocks noChangeAspect="1"/>
          </p:cNvPicPr>
          <p:nvPr/>
        </p:nvPicPr>
        <p:blipFill rotWithShape="1">
          <a:blip r:embed="rId2">
            <a:extLst>
              <a:ext uri="{28A0092B-C50C-407E-A947-70E740481C1C}">
                <a14:useLocalDpi xmlns:a14="http://schemas.microsoft.com/office/drawing/2010/main" val="0"/>
              </a:ext>
            </a:extLst>
          </a:blip>
          <a:srcRect t="15170" r="31759" b="655"/>
          <a:stretch/>
        </p:blipFill>
        <p:spPr>
          <a:xfrm>
            <a:off x="0" y="-35642"/>
            <a:ext cx="9144000" cy="6858000"/>
          </a:xfrm>
          <a:prstGeom prst="rect">
            <a:avLst/>
          </a:prstGeom>
        </p:spPr>
      </p:pic>
      <p:sp>
        <p:nvSpPr>
          <p:cNvPr id="8" name="Text Placeholder 3" descr="A girl with Down syndrome standing on a dry grass field&#10;&#10;Description of Puerto Rico Disability Community Relief Network&#10;&#10;Advocacy for the rights of people with  disabilities.&#10;Capacity building for individuals, public and private organizations and communities.&#10;Dissemination of evidence based approaches. &#10;Research and Evaluation.&#10;Emergency Preparedness: Planning, Response, Recovery and Mitigation.&#10;">
            <a:extLst>
              <a:ext uri="{FF2B5EF4-FFF2-40B4-BE49-F238E27FC236}">
                <a16:creationId xmlns:a16="http://schemas.microsoft.com/office/drawing/2014/main" id="{2A9DF58A-E559-4B99-B350-053A977EC0B0}"/>
              </a:ext>
            </a:extLst>
          </p:cNvPr>
          <p:cNvSpPr txBox="1">
            <a:spLocks/>
          </p:cNvSpPr>
          <p:nvPr/>
        </p:nvSpPr>
        <p:spPr>
          <a:xfrm>
            <a:off x="4487" y="889516"/>
            <a:ext cx="9143999" cy="5214784"/>
          </a:xfrm>
          <a:prstGeom prst="rect">
            <a:avLst/>
          </a:prstGeom>
          <a:solidFill>
            <a:schemeClr val="accent4">
              <a:lumMod val="20000"/>
              <a:lumOff val="80000"/>
              <a:alpha val="63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780" indent="0">
              <a:spcAft>
                <a:spcPts val="900"/>
              </a:spcAft>
              <a:buNone/>
            </a:pPr>
            <a:endParaRPr lang="en-US" sz="2400" b="1" dirty="0"/>
          </a:p>
        </p:txBody>
      </p:sp>
      <p:sp>
        <p:nvSpPr>
          <p:cNvPr id="2" name="Rectangle 1">
            <a:extLst>
              <a:ext uri="{FF2B5EF4-FFF2-40B4-BE49-F238E27FC236}">
                <a16:creationId xmlns:a16="http://schemas.microsoft.com/office/drawing/2014/main" id="{8D347DFB-5856-4C45-8FA3-943DD3510907}"/>
              </a:ext>
            </a:extLst>
          </p:cNvPr>
          <p:cNvSpPr/>
          <p:nvPr/>
        </p:nvSpPr>
        <p:spPr>
          <a:xfrm>
            <a:off x="4487" y="1041916"/>
            <a:ext cx="1169551" cy="5143499"/>
          </a:xfrm>
          <a:prstGeom prst="rect">
            <a:avLst/>
          </a:prstGeom>
        </p:spPr>
        <p:txBody>
          <a:bodyPr vert="vert270" wrap="square">
            <a:spAutoFit/>
          </a:bodyPr>
          <a:lstStyle/>
          <a:p>
            <a:pPr marL="359512" lvl="1">
              <a:spcAft>
                <a:spcPts val="450"/>
              </a:spcAft>
            </a:pPr>
            <a:r>
              <a:rPr lang="en-US" sz="3200" b="1" dirty="0">
                <a:solidFill>
                  <a:schemeClr val="bg1">
                    <a:lumMod val="50000"/>
                  </a:schemeClr>
                </a:solidFill>
              </a:rPr>
              <a:t>Puerto Rico Disability Community Relief Network</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856" r="4062" b="13069"/>
          <a:stretch/>
        </p:blipFill>
        <p:spPr>
          <a:xfrm>
            <a:off x="1113560" y="783001"/>
            <a:ext cx="5380522" cy="5377014"/>
          </a:xfrm>
          <a:prstGeom prst="rect">
            <a:avLst/>
          </a:prstGeom>
        </p:spPr>
      </p:pic>
    </p:spTree>
    <p:extLst>
      <p:ext uri="{BB962C8B-B14F-4D97-AF65-F5344CB8AC3E}">
        <p14:creationId xmlns:p14="http://schemas.microsoft.com/office/powerpoint/2010/main" val="544422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5004</TotalTime>
  <Words>1172</Words>
  <Application>Microsoft Office PowerPoint</Application>
  <PresentationFormat>On-screen Show (4:3)</PresentationFormat>
  <Paragraphs>161</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Noto Serif</vt:lpstr>
      <vt:lpstr>-webkit-standard</vt:lpstr>
      <vt:lpstr>Office Theme</vt:lpstr>
      <vt:lpstr>PowerPoint Presentation</vt:lpstr>
      <vt:lpstr>Learning Objectives</vt:lpstr>
      <vt:lpstr>PowerPoint Presentation</vt:lpstr>
      <vt:lpstr>PowerPoint Presentation</vt:lpstr>
      <vt:lpstr>“Care must be taken to identify and eradicate social and institutional barriers that hinder or preclude individuals with disabilities and others in the community historically subjected to unequal treatment from full and equal enjoyment of the programs, goods, services, activities, facilities, privileges, advantages and accommodations provided.”</vt:lpstr>
      <vt:lpstr>“Given the scope and magnitude of a catastrophic incident, waivers, exceptions, and exemptions to policy, regulations, and laws may be available in order to save and sustain life, and to protect property and the environment.   However, any such waivers, exceptions, and exemptions must be consistent with laws that preserve human and civil rights and protect individuals with disabilities and others with access and functional needs…”</vt:lpstr>
      <vt:lpstr>PowerPoint Presentation</vt:lpstr>
      <vt:lpstr>Puerto Rico Disability Community Relief Network</vt:lpstr>
      <vt:lpstr>PowerPoint Presentation</vt:lpstr>
      <vt:lpstr>After Action Report</vt:lpstr>
      <vt:lpstr>After Action Report</vt:lpstr>
      <vt:lpstr>PowerPoint Presentation</vt:lpstr>
      <vt:lpstr>PowerPoint Presentation</vt:lpstr>
      <vt:lpstr>PowerPoint Presentation</vt:lpstr>
      <vt:lpstr>PowerPoint Presentation</vt:lpstr>
      <vt:lpstr>Legal Obligations</vt:lpstr>
      <vt:lpstr>Some Federal Legal Obligations to  Individuals with Disabilities</vt:lpstr>
      <vt:lpstr>PowerPoint Presentation</vt:lpstr>
      <vt:lpstr>Examples from Maintaining Health Content</vt:lpstr>
      <vt:lpstr>Health Plan Roles – What Worked:</vt:lpstr>
      <vt:lpstr>Health Plan Roles – Recommended Fixes:</vt:lpstr>
      <vt:lpstr>Registry After Action Report Content –  Another Example</vt:lpstr>
      <vt:lpstr>Failure to Provide Equally Effective Communication</vt:lpstr>
      <vt:lpstr>FEMA registration process inadequate to provide equal access and reasonable accommodations</vt:lpstr>
      <vt:lpstr>Education</vt:lpstr>
      <vt:lpstr>PowerPoint Presentation</vt:lpstr>
      <vt:lpstr>PowerPoint Presentation</vt:lpstr>
      <vt:lpstr>PowerPoint Presentation</vt:lpstr>
      <vt:lpstr>Disaster Response</vt:lpstr>
      <vt:lpstr>PowerPoint Presentation</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Jesús Vicente</dc:creator>
  <cp:lastModifiedBy>Lewis Kraus</cp:lastModifiedBy>
  <cp:revision>257</cp:revision>
  <dcterms:created xsi:type="dcterms:W3CDTF">2014-09-01T15:38:30Z</dcterms:created>
  <dcterms:modified xsi:type="dcterms:W3CDTF">2018-08-06T21:55:47Z</dcterms:modified>
</cp:coreProperties>
</file>